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charts/chart3.xml" ContentType="application/vnd.openxmlformats-officedocument.drawingml.chart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问题规则占比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459278"/>
              </a:solidFill>
              <a:effectLst/>
            </c:spPr>
          </c:dPt>
          <c:dPt>
            <c:idx val="1"/>
            <c:bubble3D val="0"/>
            <c:spPr>
              <a:solidFill>
                <a:srgbClr val="56939F"/>
              </a:solidFill>
              <a:effectLst/>
            </c:spPr>
          </c:dPt>
          <c:dPt>
            <c:idx val="2"/>
            <c:bubble3D val="0"/>
            <c:spPr>
              <a:solidFill>
                <a:srgbClr val="C79B48"/>
              </a:solidFill>
              <a:effectLst/>
            </c:spPr>
          </c:dPt>
          <c:dPt>
            <c:idx val="3"/>
            <c:bubble3D val="0"/>
            <c:spPr>
              <a:solidFill>
                <a:srgbClr val="7087A9"/>
              </a:solidFill>
              <a:effectLst/>
            </c:spPr>
          </c:dPt>
          <c:dPt>
            <c:idx val="4"/>
            <c:bubble3D val="0"/>
            <c:spPr>
              <a:solidFill>
                <a:srgbClr val="C35F5F"/>
              </a:solidFill>
              <a:effectLst/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1D212B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1D212B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1D212B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1D212B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1D212B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视频与旧件不符</c:v>
                </c:pt>
                <c:pt idx="1">
                  <c:v>照片与旧件不符</c:v>
                </c:pt>
                <c:pt idx="2">
                  <c:v>区域索赔率异常</c:v>
                </c:pt>
                <c:pt idx="3">
                  <c:v>服务站高频维修</c:v>
                </c:pt>
                <c:pt idx="4">
                  <c:v>短期重复维修</c:v>
                </c:pt>
              </c:strCache>
            </c:strRef>
          </c:cat>
          <c:val>
            <c:numRef>
              <c:f>Sheet1!$B$2:$B$6</c:f>
              <c:numCache>
                <c:ptCount val="5"/>
                <c:pt idx="0">
                  <c:v>29</c:v>
                </c:pt>
                <c:pt idx="1">
                  <c:v>24</c:v>
                </c:pt>
                <c:pt idx="2">
                  <c:v>18</c:v>
                </c:pt>
                <c:pt idx="3">
                  <c:v>16</c:v>
                </c:pt>
                <c:pt idx="4">
                  <c:v>13</c:v>
                </c:pt>
              </c:numCache>
            </c:numRef>
          </c:val>
        </c:ser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800">      </a:defRPr>
          </a:pPr>
          <a:endParaRPr lang="en-US"/>
        </a:p>
      </c:txPr>
    </c:legend>
    <c:plotVisOnly val="1"/>
    <c:dispBlanksAs val="span"/>
  </c:chart>
  <c:spPr>
    <a:solidFill>
      <a:srgbClr val="FFFFFF"/>
    </a:solidFill>
    <a:ln w="12700" cap="flat">
      <a:solidFill>
        <a:srgbClr val="FFFFFF"/>
      </a:solidFill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问题索赔单</c:v>
                </c:pt>
              </c:strCache>
            </c:strRef>
          </c:tx>
          <c:spPr>
            <a:solidFill>
              <a:srgbClr val="459278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1D212B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鸿鑫汽车</c:v>
                  </c:pt>
                  <c:pt idx="1">
                    <c:v>广骏汽服</c:v>
                  </c:pt>
                  <c:pt idx="2">
                    <c:v>丰悦汽车</c:v>
                  </c:pt>
                  <c:pt idx="3">
                    <c:v>众鑫服务</c:v>
                  </c:pt>
                  <c:pt idx="4">
                    <c:v>德信汽贸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92</c:v>
                </c:pt>
                <c:pt idx="1">
                  <c:v>81</c:v>
                </c:pt>
                <c:pt idx="2">
                  <c:v>77</c:v>
                </c:pt>
                <c:pt idx="3">
                  <c:v>74</c:v>
                </c:pt>
                <c:pt idx="4">
                  <c:v>69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1D212B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07D8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>
              <a:solidFill>
                <a:srgbClr val="E6EB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07D8F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FFFFF"/>
    </a:solidFill>
    <a:ln w="12700" cap="flat">
      <a:solidFill>
        <a:srgbClr val="FFFFFF"/>
      </a:solidFill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试点前</c:v>
                </c:pt>
              </c:strCache>
            </c:strRef>
          </c:tx>
          <c:spPr>
            <a:solidFill>
              <a:srgbClr val="DCE0E5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1D212B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误赔拦截</c:v>
                  </c:pt>
                  <c:pt idx="1">
                    <c:v>审核效率</c:v>
                  </c:pt>
                  <c:pt idx="2">
                    <c:v>区域对标</c:v>
                  </c:pt>
                  <c:pt idx="3">
                    <c:v>稽核追溯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35</c:v>
                </c:pt>
                <c:pt idx="2">
                  <c:v>22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试点后</c:v>
                </c:pt>
              </c:strCache>
            </c:strRef>
          </c:tx>
          <c:spPr>
            <a:solidFill>
              <a:srgbClr val="459278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1D212B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误赔拦截</c:v>
                  </c:pt>
                  <c:pt idx="1">
                    <c:v>审核效率</c:v>
                  </c:pt>
                  <c:pt idx="2">
                    <c:v>区域对标</c:v>
                  </c:pt>
                  <c:pt idx="3">
                    <c:v>稽核追溯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62</c:v>
                </c:pt>
                <c:pt idx="1">
                  <c:v>78</c:v>
                </c:pt>
                <c:pt idx="2">
                  <c:v>69</c:v>
                </c:pt>
                <c:pt idx="3">
                  <c:v>74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1D212B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07D8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>
              <a:solidFill>
                <a:srgbClr val="E8EDF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07D8F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800">      </a:defRPr>
          </a:pPr>
          <a:endParaRPr lang="en-US"/>
        </a:p>
      </c:txPr>
    </c:legend>
    <c:plotVisOnly val="1"/>
    <c:dispBlanksAs val="span"/>
  </c:chart>
  <c:spPr>
    <a:solidFill>
      <a:srgbClr val="FFFFFF"/>
    </a:solidFill>
    <a:ln w="12700" cap="flat">
      <a:solidFill>
        <a:srgbClr val="FFFFFF"/>
      </a:solidFill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1.xml"/><Relationship Id="rId3" Type="http://schemas.openxmlformats.org/officeDocument/2006/relationships/chart" Target="/ppt/charts/chart2.xml"/><Relationship Id="rId1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3.xm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821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0" y="-548640"/>
            <a:ext cx="4023360" cy="4023360"/>
          </a:xfrm>
          <a:prstGeom prst="ellipse">
            <a:avLst/>
          </a:prstGeom>
          <a:solidFill>
            <a:srgbClr val="459278">
              <a:alpha val="22000"/>
            </a:srgbClr>
          </a:solidFill>
          <a:ln w="12700">
            <a:solidFill>
              <a:srgbClr val="459278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418320" y="1005840"/>
            <a:ext cx="2560320" cy="2560320"/>
          </a:xfrm>
          <a:prstGeom prst="ellipse">
            <a:avLst/>
          </a:prstGeom>
          <a:solidFill>
            <a:srgbClr val="56939F">
              <a:alpha val="16000"/>
            </a:srgbClr>
          </a:solidFill>
          <a:ln w="12700">
            <a:solidFill>
              <a:srgbClr val="56939F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-914400" y="4754880"/>
            <a:ext cx="3474720" cy="2377440"/>
          </a:xfrm>
          <a:prstGeom prst="ellipse">
            <a:avLst/>
          </a:prstGeom>
          <a:solidFill>
            <a:srgbClr val="C79B48">
              <a:alpha val="10000"/>
            </a:srgbClr>
          </a:solidFill>
          <a:ln w="12700">
            <a:solidFill>
              <a:srgbClr val="C79B48">
                <a:alpha val="0"/>
              </a:srgbClr>
            </a:solidFill>
            <a:prstDash val="solid"/>
          </a:ln>
        </p:spPr>
      </p:sp>
      <p:pic>
        <p:nvPicPr>
          <p:cNvPr id="5" name="Image 0" descr="/root/.openclaw/workspace-user-jiangyan/projs/claims-sales-pitch/assets/corp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" y="347472"/>
            <a:ext cx="1463040" cy="3200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85216" y="438912"/>
            <a:ext cx="2093976" cy="310896"/>
          </a:xfrm>
          <a:prstGeom prst="roundRect">
            <a:avLst>
              <a:gd name="adj" fmla="val 23529"/>
            </a:avLst>
          </a:prstGeom>
          <a:solidFill>
            <a:srgbClr val="234739"/>
          </a:solidFill>
          <a:ln w="12700">
            <a:solidFill>
              <a:srgbClr val="2E5B4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49808" y="512064"/>
            <a:ext cx="2560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7EFE7"/>
                </a:solidFill>
              </a:rPr>
              <a:t>AI 驱动的汽车售后风控平台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640080" y="1143000"/>
            <a:ext cx="5394960" cy="1536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</a:rPr>
              <a:t>把索赔审核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</a:rPr>
              <a:t>从事后抽检，带到实时智能风控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658368" y="2852928"/>
            <a:ext cx="4206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CFD9E2"/>
                </a:solidFill>
              </a:rPr>
              <a:t>汽车配件索赔 AI Agent 校验平台销售演示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58368" y="31546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EBBC7"/>
                </a:solidFill>
              </a:rPr>
              <a:t>面向主机厂售后、风控稽核、区域服务管理的企业级智能审核方案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658368" y="3858768"/>
            <a:ext cx="1600200" cy="868680"/>
          </a:xfrm>
          <a:prstGeom prst="roundRect">
            <a:avLst>
              <a:gd name="adj" fmla="val 8421"/>
            </a:avLst>
          </a:prstGeom>
          <a:solidFill>
            <a:srgbClr val="459278">
              <a:alpha val="88000"/>
            </a:srgbClr>
          </a:solidFill>
          <a:ln w="12700">
            <a:solidFill>
              <a:srgbClr val="459278">
                <a:alpha val="5500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04672" y="3968496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100万级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768096" y="435254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DCE7E2"/>
                </a:solidFill>
              </a:rPr>
              <a:t>可扩展审核单据规模</a:t>
            </a:r>
            <a:endParaRPr lang="en-US" sz="850" dirty="0"/>
          </a:p>
        </p:txBody>
      </p:sp>
      <p:sp>
        <p:nvSpPr>
          <p:cNvPr id="14" name="Shape 11"/>
          <p:cNvSpPr/>
          <p:nvPr/>
        </p:nvSpPr>
        <p:spPr>
          <a:xfrm>
            <a:off x="2395728" y="3858768"/>
            <a:ext cx="1600200" cy="868680"/>
          </a:xfrm>
          <a:prstGeom prst="roundRect">
            <a:avLst>
              <a:gd name="adj" fmla="val 8421"/>
            </a:avLst>
          </a:prstGeom>
          <a:solidFill>
            <a:srgbClr val="56939F">
              <a:alpha val="88000"/>
            </a:srgbClr>
          </a:solidFill>
          <a:ln w="12700">
            <a:solidFill>
              <a:srgbClr val="56939F">
                <a:alpha val="5500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542032" y="3968496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2505456" y="435254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DCE7E2"/>
                </a:solidFill>
              </a:rPr>
              <a:t>并行 AI Agent</a:t>
            </a:r>
            <a:endParaRPr lang="en-US" sz="850" dirty="0"/>
          </a:p>
        </p:txBody>
      </p:sp>
      <p:sp>
        <p:nvSpPr>
          <p:cNvPr id="17" name="Shape 14"/>
          <p:cNvSpPr/>
          <p:nvPr/>
        </p:nvSpPr>
        <p:spPr>
          <a:xfrm>
            <a:off x="4133088" y="3858768"/>
            <a:ext cx="1600200" cy="868680"/>
          </a:xfrm>
          <a:prstGeom prst="roundRect">
            <a:avLst>
              <a:gd name="adj" fmla="val 8421"/>
            </a:avLst>
          </a:prstGeom>
          <a:solidFill>
            <a:srgbClr val="2D6D59">
              <a:alpha val="88000"/>
            </a:srgbClr>
          </a:solidFill>
          <a:ln w="12700">
            <a:solidFill>
              <a:srgbClr val="2D6D59">
                <a:alpha val="55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279392" y="3968496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100+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4242816" y="435254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DCE7E2"/>
                </a:solidFill>
              </a:rPr>
              <a:t>规则可配置扩展</a:t>
            </a:r>
            <a:endParaRPr lang="en-US" sz="850" dirty="0"/>
          </a:p>
        </p:txBody>
      </p:sp>
      <p:sp>
        <p:nvSpPr>
          <p:cNvPr id="20" name="Shape 17"/>
          <p:cNvSpPr/>
          <p:nvPr/>
        </p:nvSpPr>
        <p:spPr>
          <a:xfrm>
            <a:off x="658368" y="4974336"/>
            <a:ext cx="3858768" cy="566928"/>
          </a:xfrm>
          <a:prstGeom prst="roundRect">
            <a:avLst>
              <a:gd name="adj" fmla="val 12903"/>
            </a:avLst>
          </a:prstGeom>
          <a:solidFill>
            <a:srgbClr val="21303A">
              <a:alpha val="90000"/>
            </a:srgbClr>
          </a:solidFill>
          <a:ln w="12700">
            <a:solidFill>
              <a:srgbClr val="3C4E5A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59536" y="5157216"/>
            <a:ext cx="3474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7EDF2"/>
                </a:solidFill>
              </a:rPr>
              <a:t>一句话价值：把“是否赔、为什么赔、哪里有风险”一次讲清楚。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6327648" y="749808"/>
            <a:ext cx="5120640" cy="5285232"/>
          </a:xfrm>
          <a:prstGeom prst="roundRect">
            <a:avLst>
              <a:gd name="adj" fmla="val 2143"/>
            </a:avLst>
          </a:prstGeom>
          <a:solidFill>
            <a:srgbClr val="23313B"/>
          </a:solidFill>
          <a:ln w="15240">
            <a:solidFill>
              <a:srgbClr val="35505E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8000"/>
              </a:srgbClr>
            </a:outerShdw>
          </a:effectLst>
        </p:spPr>
      </p:sp>
      <p:pic>
        <p:nvPicPr>
          <p:cNvPr id="23" name="Image 1" descr="/root/.openclaw/workspace-user-jiangyan/projs/claims-sales-pitch/assets/her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896112"/>
            <a:ext cx="4791456" cy="4992624"/>
          </a:xfrm>
          <a:prstGeom prst="rect">
            <a:avLst/>
          </a:prstGeom>
        </p:spPr>
      </p:pic>
      <p:sp>
        <p:nvSpPr>
          <p:cNvPr id="24" name="Shape 20"/>
          <p:cNvSpPr/>
          <p:nvPr/>
        </p:nvSpPr>
        <p:spPr>
          <a:xfrm>
            <a:off x="502920" y="6291072"/>
            <a:ext cx="11155680" cy="0"/>
          </a:xfrm>
          <a:prstGeom prst="line">
            <a:avLst/>
          </a:prstGeom>
          <a:noFill/>
          <a:ln w="12700">
            <a:solidFill>
              <a:srgbClr val="3A4A56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548640" y="640080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3CF"/>
                </a:solidFill>
              </a:rPr>
              <a:t>演示地址：claims.dev.servision.com.cn</a:t>
            </a:r>
            <a:endParaRPr lang="en-US" sz="850" dirty="0"/>
          </a:p>
        </p:txBody>
      </p:sp>
      <p:sp>
        <p:nvSpPr>
          <p:cNvPr id="26" name="Text 22"/>
          <p:cNvSpPr/>
          <p:nvPr/>
        </p:nvSpPr>
        <p:spPr>
          <a:xfrm>
            <a:off x="10881360" y="645566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B8C3C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 / 08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root/.openclaw/workspace-user-jiangyan/projs/claims-sales-pitch/assets/corp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" y="310896"/>
            <a:ext cx="1463040" cy="3200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5216" y="438912"/>
            <a:ext cx="1371600" cy="310896"/>
          </a:xfrm>
          <a:prstGeom prst="roundRect">
            <a:avLst>
              <a:gd name="adj" fmla="val 23529"/>
            </a:avLst>
          </a:prstGeom>
          <a:solidFill>
            <a:srgbClr val="DDEEE7"/>
          </a:solidFill>
          <a:ln w="12700">
            <a:solidFill>
              <a:srgbClr val="C9E5DA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512064"/>
            <a:ext cx="2560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D6D59"/>
                </a:solidFill>
              </a:rPr>
              <a:t>售后审核痛点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658368" y="86868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D21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传统索赔审核，卡在三个瓶颈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76656" y="1481328"/>
            <a:ext cx="5394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707D8F"/>
                </a:solidFill>
              </a:rPr>
              <a:t>不是审核员不努力，而是流程和工具已经跟不上单据复杂度。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685800" y="1938528"/>
            <a:ext cx="2487168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CFE6DD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7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832104" y="2103120"/>
            <a:ext cx="502920" cy="502920"/>
          </a:xfrm>
          <a:prstGeom prst="roundRect">
            <a:avLst>
              <a:gd name="adj" fmla="val 14545"/>
            </a:avLst>
          </a:prstGeom>
          <a:solidFill>
            <a:srgbClr val="DDEEE7"/>
          </a:solidFill>
          <a:ln w="12700">
            <a:solidFill>
              <a:srgbClr val="DDEEE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472184" y="2121408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D212B"/>
                </a:solidFill>
              </a:rPr>
              <a:t>量大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832104" y="2688336"/>
            <a:ext cx="21214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3A4756"/>
                </a:solidFill>
              </a:rPr>
              <a:t>1 万条级别样本单据只是起点，人工抽检无法覆盖全部风险。</a:t>
            </a:r>
            <a:endParaRPr lang="en-US" sz="880" dirty="0"/>
          </a:p>
        </p:txBody>
      </p:sp>
      <p:sp>
        <p:nvSpPr>
          <p:cNvPr id="11" name="Shape 8"/>
          <p:cNvSpPr/>
          <p:nvPr/>
        </p:nvSpPr>
        <p:spPr>
          <a:xfrm>
            <a:off x="3401568" y="1938528"/>
            <a:ext cx="2487168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1E5EA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7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547872" y="2103120"/>
            <a:ext cx="502920" cy="502920"/>
          </a:xfrm>
          <a:prstGeom prst="roundRect">
            <a:avLst>
              <a:gd name="adj" fmla="val 14545"/>
            </a:avLst>
          </a:prstGeom>
          <a:solidFill>
            <a:srgbClr val="DCECEF"/>
          </a:solidFill>
          <a:ln w="12700">
            <a:solidFill>
              <a:srgbClr val="DCECE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187952" y="2121408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D212B"/>
                </a:solidFill>
              </a:rPr>
              <a:t>规则散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547872" y="2688336"/>
            <a:ext cx="21214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3A4756"/>
                </a:solidFill>
              </a:rPr>
              <a:t>VIN、件号、区域、工时、价格、审核员行为往往分散在不同报表。</a:t>
            </a:r>
            <a:endParaRPr lang="en-US" sz="880" dirty="0"/>
          </a:p>
        </p:txBody>
      </p:sp>
      <p:sp>
        <p:nvSpPr>
          <p:cNvPr id="15" name="Shape 12"/>
          <p:cNvSpPr/>
          <p:nvPr/>
        </p:nvSpPr>
        <p:spPr>
          <a:xfrm>
            <a:off x="685800" y="3346704"/>
            <a:ext cx="2487168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FDDB0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7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832104" y="3511296"/>
            <a:ext cx="502920" cy="502920"/>
          </a:xfrm>
          <a:prstGeom prst="roundRect">
            <a:avLst>
              <a:gd name="adj" fmla="val 14545"/>
            </a:avLst>
          </a:prstGeom>
          <a:solidFill>
            <a:srgbClr val="F4E8C7"/>
          </a:solidFill>
          <a:ln w="12700">
            <a:solidFill>
              <a:srgbClr val="F4E8C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472184" y="352958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D212B"/>
                </a:solidFill>
              </a:rPr>
              <a:t>多媒体难查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832104" y="4096512"/>
            <a:ext cx="21214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3A4756"/>
                </a:solidFill>
              </a:rPr>
              <a:t>旧件照片和维修视频靠人工看，速度慢、标准不一致、可追溯性弱。</a:t>
            </a:r>
            <a:endParaRPr lang="en-US" sz="880" dirty="0"/>
          </a:p>
        </p:txBody>
      </p:sp>
      <p:sp>
        <p:nvSpPr>
          <p:cNvPr id="19" name="Shape 16"/>
          <p:cNvSpPr/>
          <p:nvPr/>
        </p:nvSpPr>
        <p:spPr>
          <a:xfrm>
            <a:off x="3401568" y="3346704"/>
            <a:ext cx="2487168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ECACA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7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3547872" y="3511296"/>
            <a:ext cx="502920" cy="502920"/>
          </a:xfrm>
          <a:prstGeom prst="roundRect">
            <a:avLst>
              <a:gd name="adj" fmla="val 14545"/>
            </a:avLst>
          </a:prstGeom>
          <a:solidFill>
            <a:srgbClr val="F5E1E1"/>
          </a:solidFill>
          <a:ln w="12700">
            <a:solidFill>
              <a:srgbClr val="F5E1E1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187952" y="352958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D212B"/>
                </a:solidFill>
              </a:rPr>
              <a:t>结果难讲清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3547872" y="4096512"/>
            <a:ext cx="212140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3A4756"/>
                </a:solidFill>
              </a:rPr>
              <a:t>即使发现异常，也很难一口气回答“哪些区域、哪些站、哪些规则最危险”。</a:t>
            </a:r>
            <a:endParaRPr lang="en-US" sz="880" dirty="0"/>
          </a:p>
        </p:txBody>
      </p:sp>
      <p:sp>
        <p:nvSpPr>
          <p:cNvPr id="23" name="Shape 20"/>
          <p:cNvSpPr/>
          <p:nvPr/>
        </p:nvSpPr>
        <p:spPr>
          <a:xfrm>
            <a:off x="7269480" y="1901952"/>
            <a:ext cx="3977640" cy="4160520"/>
          </a:xfrm>
          <a:prstGeom prst="roundRect">
            <a:avLst>
              <a:gd name="adj" fmla="val 1839"/>
            </a:avLst>
          </a:prstGeom>
          <a:solidFill>
            <a:srgbClr val="F8FAFB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24" name="Text 21"/>
          <p:cNvSpPr/>
          <p:nvPr/>
        </p:nvSpPr>
        <p:spPr>
          <a:xfrm>
            <a:off x="7488936" y="2121408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D212B"/>
                </a:solidFill>
              </a:rPr>
              <a:t>为什么售后索赔审核必须升级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7488936" y="2432304"/>
            <a:ext cx="3246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707D8F"/>
                </a:solidFill>
              </a:rPr>
              <a:t>单量增长、规则变多、媒体材料变复杂，人工抽检越来越吃力。</a:t>
            </a:r>
            <a:endParaRPr lang="en-US" sz="950" dirty="0"/>
          </a:p>
        </p:txBody>
      </p:sp>
      <p:sp>
        <p:nvSpPr>
          <p:cNvPr id="26" name="Text 23"/>
          <p:cNvSpPr/>
          <p:nvPr/>
        </p:nvSpPr>
        <p:spPr>
          <a:xfrm>
            <a:off x="7488936" y="304495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4756"/>
                </a:solidFill>
              </a:rPr>
              <a:t>单据体量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8595360" y="3063240"/>
            <a:ext cx="2011680" cy="146304"/>
          </a:xfrm>
          <a:prstGeom prst="roundRect">
            <a:avLst>
              <a:gd name="adj" fmla="val 37500"/>
            </a:avLst>
          </a:prstGeom>
          <a:solidFill>
            <a:srgbClr val="E9EEF2"/>
          </a:solidFill>
          <a:ln w="12700">
            <a:solidFill>
              <a:srgbClr val="E9EEF2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8595360" y="3063240"/>
            <a:ext cx="1850746" cy="146304"/>
          </a:xfrm>
          <a:prstGeom prst="roundRect">
            <a:avLst>
              <a:gd name="adj" fmla="val 37500"/>
            </a:avLst>
          </a:prstGeom>
          <a:solidFill>
            <a:srgbClr val="459278"/>
          </a:solidFill>
          <a:ln w="12700">
            <a:solidFill>
              <a:srgbClr val="459278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10698480" y="3026664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D212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92%</a:t>
            </a:r>
            <a:endParaRPr lang="en-US" sz="950" dirty="0"/>
          </a:p>
        </p:txBody>
      </p:sp>
      <p:sp>
        <p:nvSpPr>
          <p:cNvPr id="30" name="Text 27"/>
          <p:cNvSpPr/>
          <p:nvPr/>
        </p:nvSpPr>
        <p:spPr>
          <a:xfrm>
            <a:off x="7488936" y="368503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4756"/>
                </a:solidFill>
              </a:rPr>
              <a:t>规则复杂度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8595360" y="3703320"/>
            <a:ext cx="2011680" cy="146304"/>
          </a:xfrm>
          <a:prstGeom prst="roundRect">
            <a:avLst>
              <a:gd name="adj" fmla="val 37500"/>
            </a:avLst>
          </a:prstGeom>
          <a:solidFill>
            <a:srgbClr val="E9EEF2"/>
          </a:solidFill>
          <a:ln w="12700">
            <a:solidFill>
              <a:srgbClr val="E9EEF2"/>
            </a:solidFill>
            <a:prstDash val="solid"/>
          </a:ln>
        </p:spPr>
      </p:sp>
      <p:sp>
        <p:nvSpPr>
          <p:cNvPr id="32" name="Shape 29"/>
          <p:cNvSpPr/>
          <p:nvPr/>
        </p:nvSpPr>
        <p:spPr>
          <a:xfrm>
            <a:off x="8595360" y="3703320"/>
            <a:ext cx="1569110" cy="146304"/>
          </a:xfrm>
          <a:prstGeom prst="roundRect">
            <a:avLst>
              <a:gd name="adj" fmla="val 37500"/>
            </a:avLst>
          </a:prstGeom>
          <a:solidFill>
            <a:srgbClr val="56939F"/>
          </a:solidFill>
          <a:ln w="12700">
            <a:solidFill>
              <a:srgbClr val="56939F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10698480" y="3666744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D212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78%</a:t>
            </a:r>
            <a:endParaRPr lang="en-US" sz="950" dirty="0"/>
          </a:p>
        </p:txBody>
      </p:sp>
      <p:sp>
        <p:nvSpPr>
          <p:cNvPr id="34" name="Text 31"/>
          <p:cNvSpPr/>
          <p:nvPr/>
        </p:nvSpPr>
        <p:spPr>
          <a:xfrm>
            <a:off x="7488936" y="432511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4756"/>
                </a:solidFill>
              </a:rPr>
              <a:t>多媒体核验压力</a:t>
            </a:r>
            <a:endParaRPr lang="en-US" sz="900" dirty="0"/>
          </a:p>
        </p:txBody>
      </p:sp>
      <p:sp>
        <p:nvSpPr>
          <p:cNvPr id="35" name="Shape 32"/>
          <p:cNvSpPr/>
          <p:nvPr/>
        </p:nvSpPr>
        <p:spPr>
          <a:xfrm>
            <a:off x="8595360" y="4343400"/>
            <a:ext cx="2011680" cy="146304"/>
          </a:xfrm>
          <a:prstGeom prst="roundRect">
            <a:avLst>
              <a:gd name="adj" fmla="val 37500"/>
            </a:avLst>
          </a:prstGeom>
          <a:solidFill>
            <a:srgbClr val="E9EEF2"/>
          </a:solidFill>
          <a:ln w="12700">
            <a:solidFill>
              <a:srgbClr val="E9EEF2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8595360" y="4343400"/>
            <a:ext cx="1730045" cy="146304"/>
          </a:xfrm>
          <a:prstGeom prst="roundRect">
            <a:avLst>
              <a:gd name="adj" fmla="val 37500"/>
            </a:avLst>
          </a:prstGeom>
          <a:solidFill>
            <a:srgbClr val="7087A9"/>
          </a:solidFill>
          <a:ln w="12700">
            <a:solidFill>
              <a:srgbClr val="7087A9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10698480" y="4306824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D212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86%</a:t>
            </a:r>
            <a:endParaRPr lang="en-US" sz="950" dirty="0"/>
          </a:p>
        </p:txBody>
      </p:sp>
      <p:sp>
        <p:nvSpPr>
          <p:cNvPr id="38" name="Text 35"/>
          <p:cNvSpPr/>
          <p:nvPr/>
        </p:nvSpPr>
        <p:spPr>
          <a:xfrm>
            <a:off x="7488936" y="496519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A4756"/>
                </a:solidFill>
              </a:rPr>
              <a:t>人工一致性风险</a:t>
            </a:r>
            <a:endParaRPr lang="en-US" sz="900" dirty="0"/>
          </a:p>
        </p:txBody>
      </p:sp>
      <p:sp>
        <p:nvSpPr>
          <p:cNvPr id="39" name="Shape 36"/>
          <p:cNvSpPr/>
          <p:nvPr/>
        </p:nvSpPr>
        <p:spPr>
          <a:xfrm>
            <a:off x="8595360" y="4983480"/>
            <a:ext cx="2011680" cy="146304"/>
          </a:xfrm>
          <a:prstGeom prst="roundRect">
            <a:avLst>
              <a:gd name="adj" fmla="val 37500"/>
            </a:avLst>
          </a:prstGeom>
          <a:solidFill>
            <a:srgbClr val="E9EEF2"/>
          </a:solidFill>
          <a:ln w="12700">
            <a:solidFill>
              <a:srgbClr val="E9EEF2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8595360" y="4983480"/>
            <a:ext cx="1388059" cy="146304"/>
          </a:xfrm>
          <a:prstGeom prst="roundRect">
            <a:avLst>
              <a:gd name="adj" fmla="val 37500"/>
            </a:avLst>
          </a:prstGeom>
          <a:solidFill>
            <a:srgbClr val="C79B48"/>
          </a:solidFill>
          <a:ln w="12700">
            <a:solidFill>
              <a:srgbClr val="C79B48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10698480" y="4946904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D212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69%</a:t>
            </a:r>
            <a:endParaRPr lang="en-US" sz="950" dirty="0"/>
          </a:p>
        </p:txBody>
      </p:sp>
      <p:sp>
        <p:nvSpPr>
          <p:cNvPr id="42" name="Shape 39"/>
          <p:cNvSpPr/>
          <p:nvPr/>
        </p:nvSpPr>
        <p:spPr>
          <a:xfrm>
            <a:off x="7488936" y="5148072"/>
            <a:ext cx="111556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10000"/>
              </a:srgbClr>
            </a:outerShdw>
          </a:effectLst>
        </p:spPr>
      </p:sp>
      <p:sp>
        <p:nvSpPr>
          <p:cNvPr id="43" name="Shape 40"/>
          <p:cNvSpPr/>
          <p:nvPr/>
        </p:nvSpPr>
        <p:spPr>
          <a:xfrm>
            <a:off x="7507224" y="5166360"/>
            <a:ext cx="73152" cy="676656"/>
          </a:xfrm>
          <a:prstGeom prst="rect">
            <a:avLst/>
          </a:prstGeom>
          <a:solidFill>
            <a:srgbClr val="459278"/>
          </a:solidFill>
          <a:ln w="12700">
            <a:solidFill>
              <a:srgbClr val="459278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7690104" y="5349240"/>
            <a:ext cx="8412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D212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1万+</a:t>
            </a:r>
            <a:endParaRPr lang="en-US" sz="2200" dirty="0"/>
          </a:p>
        </p:txBody>
      </p:sp>
      <p:sp>
        <p:nvSpPr>
          <p:cNvPr id="45" name="Text 42"/>
          <p:cNvSpPr/>
          <p:nvPr/>
        </p:nvSpPr>
        <p:spPr>
          <a:xfrm>
            <a:off x="7690104" y="5824728"/>
            <a:ext cx="8412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707D8F"/>
                </a:solidFill>
              </a:rPr>
              <a:t>单日样本单据</a:t>
            </a:r>
            <a:endParaRPr lang="en-US" sz="950" dirty="0"/>
          </a:p>
        </p:txBody>
      </p:sp>
      <p:sp>
        <p:nvSpPr>
          <p:cNvPr id="46" name="Shape 43"/>
          <p:cNvSpPr/>
          <p:nvPr/>
        </p:nvSpPr>
        <p:spPr>
          <a:xfrm>
            <a:off x="8723376" y="5148072"/>
            <a:ext cx="111556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10000"/>
              </a:srgbClr>
            </a:outerShdw>
          </a:effectLst>
        </p:spPr>
      </p:sp>
      <p:sp>
        <p:nvSpPr>
          <p:cNvPr id="47" name="Shape 44"/>
          <p:cNvSpPr/>
          <p:nvPr/>
        </p:nvSpPr>
        <p:spPr>
          <a:xfrm>
            <a:off x="8741664" y="5166360"/>
            <a:ext cx="73152" cy="676656"/>
          </a:xfrm>
          <a:prstGeom prst="rect">
            <a:avLst/>
          </a:prstGeom>
          <a:solidFill>
            <a:srgbClr val="56939F"/>
          </a:solidFill>
          <a:ln w="12700">
            <a:solidFill>
              <a:srgbClr val="56939F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8924544" y="5349240"/>
            <a:ext cx="8412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D212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100+</a:t>
            </a:r>
            <a:endParaRPr lang="en-US" sz="2200" dirty="0"/>
          </a:p>
        </p:txBody>
      </p:sp>
      <p:sp>
        <p:nvSpPr>
          <p:cNvPr id="49" name="Text 46"/>
          <p:cNvSpPr/>
          <p:nvPr/>
        </p:nvSpPr>
        <p:spPr>
          <a:xfrm>
            <a:off x="8924544" y="5824728"/>
            <a:ext cx="84124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707D8F"/>
                </a:solidFill>
              </a:rPr>
              <a:t>规则可扩展</a:t>
            </a:r>
            <a:endParaRPr lang="en-US" sz="950" dirty="0"/>
          </a:p>
        </p:txBody>
      </p:sp>
      <p:sp>
        <p:nvSpPr>
          <p:cNvPr id="50" name="Shape 47"/>
          <p:cNvSpPr/>
          <p:nvPr/>
        </p:nvSpPr>
        <p:spPr>
          <a:xfrm>
            <a:off x="9957816" y="5148072"/>
            <a:ext cx="1069848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10000"/>
              </a:srgbClr>
            </a:outerShdw>
          </a:effectLst>
        </p:spPr>
      </p:sp>
      <p:sp>
        <p:nvSpPr>
          <p:cNvPr id="51" name="Shape 48"/>
          <p:cNvSpPr/>
          <p:nvPr/>
        </p:nvSpPr>
        <p:spPr>
          <a:xfrm>
            <a:off x="9976104" y="5166360"/>
            <a:ext cx="73152" cy="676656"/>
          </a:xfrm>
          <a:prstGeom prst="rect">
            <a:avLst/>
          </a:prstGeom>
          <a:solidFill>
            <a:srgbClr val="C79B48"/>
          </a:solidFill>
          <a:ln w="12700">
            <a:solidFill>
              <a:srgbClr val="C79B48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10158984" y="5349240"/>
            <a:ext cx="7955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D212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7x24</a:t>
            </a:r>
            <a:endParaRPr lang="en-US" sz="2200" dirty="0"/>
          </a:p>
        </p:txBody>
      </p:sp>
      <p:sp>
        <p:nvSpPr>
          <p:cNvPr id="53" name="Text 50"/>
          <p:cNvSpPr/>
          <p:nvPr/>
        </p:nvSpPr>
        <p:spPr>
          <a:xfrm>
            <a:off x="10158984" y="5824728"/>
            <a:ext cx="7955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707D8F"/>
                </a:solidFill>
              </a:rPr>
              <a:t>持续监测</a:t>
            </a:r>
            <a:endParaRPr lang="en-US" sz="950" dirty="0"/>
          </a:p>
        </p:txBody>
      </p:sp>
      <p:sp>
        <p:nvSpPr>
          <p:cNvPr id="54" name="Shape 51"/>
          <p:cNvSpPr/>
          <p:nvPr/>
        </p:nvSpPr>
        <p:spPr>
          <a:xfrm>
            <a:off x="685800" y="5266944"/>
            <a:ext cx="6126480" cy="658368"/>
          </a:xfrm>
          <a:prstGeom prst="roundRect">
            <a:avLst>
              <a:gd name="adj" fmla="val 11111"/>
            </a:avLst>
          </a:prstGeom>
          <a:solidFill>
            <a:srgbClr val="2D6D59"/>
          </a:solidFill>
          <a:ln w="12700">
            <a:solidFill>
              <a:srgbClr val="2D6D59"/>
            </a:solidFill>
            <a:prstDash val="solid"/>
          </a:ln>
        </p:spPr>
      </p:sp>
      <p:sp>
        <p:nvSpPr>
          <p:cNvPr id="55" name="Text 52"/>
          <p:cNvSpPr/>
          <p:nvPr/>
        </p:nvSpPr>
        <p:spPr>
          <a:xfrm>
            <a:off x="932688" y="5486400"/>
            <a:ext cx="5577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AI 不是替代索赔员，而是把审核员从重复判断里解放出来，让风控覆盖面从抽检变成全检。</a:t>
            </a:r>
            <a:endParaRPr lang="en-US" sz="1100" dirty="0"/>
          </a:p>
        </p:txBody>
      </p:sp>
      <p:sp>
        <p:nvSpPr>
          <p:cNvPr id="56" name="Shape 53"/>
          <p:cNvSpPr/>
          <p:nvPr/>
        </p:nvSpPr>
        <p:spPr>
          <a:xfrm>
            <a:off x="502920" y="6291072"/>
            <a:ext cx="11155680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57" name="Text 54"/>
          <p:cNvSpPr/>
          <p:nvPr/>
        </p:nvSpPr>
        <p:spPr>
          <a:xfrm>
            <a:off x="548640" y="640080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07D8F"/>
                </a:solidFill>
              </a:rPr>
              <a:t>样例数据用于销售演示，可按客户口径替换</a:t>
            </a:r>
            <a:endParaRPr lang="en-US" sz="850" dirty="0"/>
          </a:p>
        </p:txBody>
      </p:sp>
      <p:sp>
        <p:nvSpPr>
          <p:cNvPr id="58" name="Text 55"/>
          <p:cNvSpPr/>
          <p:nvPr/>
        </p:nvSpPr>
        <p:spPr>
          <a:xfrm>
            <a:off x="10881360" y="645566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07D8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 / 08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root/.openclaw/workspace-user-jiangyan/projs/claims-sales-pitch/assets/corp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" y="310896"/>
            <a:ext cx="1463040" cy="3200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5216" y="438912"/>
            <a:ext cx="1371600" cy="310896"/>
          </a:xfrm>
          <a:prstGeom prst="roundRect">
            <a:avLst>
              <a:gd name="adj" fmla="val 23529"/>
            </a:avLst>
          </a:prstGeom>
          <a:solidFill>
            <a:srgbClr val="DDEEE7"/>
          </a:solidFill>
          <a:ln w="12700">
            <a:solidFill>
              <a:srgbClr val="C9E5DA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512064"/>
            <a:ext cx="2560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D6D59"/>
                </a:solidFill>
              </a:rPr>
              <a:t>产品方案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658368" y="86868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D21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一个平台，串起导入、审核、报告三步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76656" y="1481328"/>
            <a:ext cx="5394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707D8F"/>
                </a:solidFill>
              </a:rPr>
              <a:t>界面叙事和业务流程对齐，销售演示时不用再靠口头“脑补”。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694944" y="1938528"/>
            <a:ext cx="3529584" cy="3127248"/>
          </a:xfrm>
          <a:prstGeom prst="roundRect">
            <a:avLst>
              <a:gd name="adj" fmla="val 2339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3456432" y="207568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400" b="1" dirty="0">
                <a:solidFill>
                  <a:srgbClr val="D4DAE1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2400" dirty="0"/>
          </a:p>
        </p:txBody>
      </p:sp>
      <p:sp>
        <p:nvSpPr>
          <p:cNvPr id="9" name="Shape 6"/>
          <p:cNvSpPr/>
          <p:nvPr/>
        </p:nvSpPr>
        <p:spPr>
          <a:xfrm>
            <a:off x="932688" y="2194560"/>
            <a:ext cx="658368" cy="658368"/>
          </a:xfrm>
          <a:prstGeom prst="roundRect">
            <a:avLst>
              <a:gd name="adj" fmla="val 11111"/>
            </a:avLst>
          </a:prstGeom>
          <a:solidFill>
            <a:srgbClr val="459278"/>
          </a:solidFill>
          <a:ln w="12700">
            <a:solidFill>
              <a:srgbClr val="45927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32688" y="2359152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32688" y="3017520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D212B"/>
                </a:solidFill>
              </a:rPr>
              <a:t>导入索赔数据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932688" y="3456432"/>
            <a:ext cx="28346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3A4756"/>
                </a:solidFill>
              </a:rPr>
              <a:t>系统读取万级索赔单据，关联车辆、服务站、审核员、故障类型等业务维度。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932688" y="4297680"/>
            <a:ext cx="2980944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334256" y="1938528"/>
            <a:ext cx="3529584" cy="3127248"/>
          </a:xfrm>
          <a:prstGeom prst="roundRect">
            <a:avLst>
              <a:gd name="adj" fmla="val 2339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7095744" y="207568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400" b="1" dirty="0">
                <a:solidFill>
                  <a:srgbClr val="D4DAE1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2400" dirty="0"/>
          </a:p>
        </p:txBody>
      </p:sp>
      <p:sp>
        <p:nvSpPr>
          <p:cNvPr id="16" name="Shape 13"/>
          <p:cNvSpPr/>
          <p:nvPr/>
        </p:nvSpPr>
        <p:spPr>
          <a:xfrm>
            <a:off x="4572000" y="2194560"/>
            <a:ext cx="658368" cy="658368"/>
          </a:xfrm>
          <a:prstGeom prst="roundRect">
            <a:avLst>
              <a:gd name="adj" fmla="val 11111"/>
            </a:avLst>
          </a:prstGeom>
          <a:solidFill>
            <a:srgbClr val="56939F"/>
          </a:solidFill>
          <a:ln w="12700">
            <a:solidFill>
              <a:srgbClr val="56939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72000" y="2359152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572000" y="3017520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D212B"/>
                </a:solidFill>
              </a:rPr>
              <a:t>AI Agent 并行审核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4572000" y="3456432"/>
            <a:ext cx="28346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3A4756"/>
                </a:solidFill>
              </a:rPr>
              <a:t>多个专业 Agent 同时跑批，实时展示 1-1000、1001-2000 等进度分段与审核日志。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4572000" y="4297680"/>
            <a:ext cx="2980944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7973568" y="1938528"/>
            <a:ext cx="3529584" cy="3127248"/>
          </a:xfrm>
          <a:prstGeom prst="roundRect">
            <a:avLst>
              <a:gd name="adj" fmla="val 2339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10735056" y="2075688"/>
            <a:ext cx="640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400" b="1" dirty="0">
                <a:solidFill>
                  <a:srgbClr val="D4DAE1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2400" dirty="0"/>
          </a:p>
        </p:txBody>
      </p:sp>
      <p:sp>
        <p:nvSpPr>
          <p:cNvPr id="23" name="Shape 20"/>
          <p:cNvSpPr/>
          <p:nvPr/>
        </p:nvSpPr>
        <p:spPr>
          <a:xfrm>
            <a:off x="8211312" y="2194560"/>
            <a:ext cx="658368" cy="658368"/>
          </a:xfrm>
          <a:prstGeom prst="roundRect">
            <a:avLst>
              <a:gd name="adj" fmla="val 11111"/>
            </a:avLst>
          </a:prstGeom>
          <a:solidFill>
            <a:srgbClr val="2D6D59"/>
          </a:solidFill>
          <a:ln w="12700">
            <a:solidFill>
              <a:srgbClr val="2D6D59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211312" y="2359152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211312" y="3017520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D212B"/>
                </a:solidFill>
              </a:rPr>
              <a:t>生成分析报告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8211312" y="3456432"/>
            <a:ext cx="28346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3A4756"/>
                </a:solidFill>
              </a:rPr>
              <a:t>按区域、站点、索赔员、车型、故障类型等维度生成可读、可讲、可追责的管理视图。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8211312" y="4297680"/>
            <a:ext cx="2980944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4005072" y="3246120"/>
            <a:ext cx="201168" cy="310896"/>
          </a:xfrm>
          <a:prstGeom prst="chevron">
            <a:avLst/>
          </a:prstGeom>
          <a:solidFill>
            <a:srgbClr val="D2DBE3"/>
          </a:solidFill>
          <a:ln w="12700">
            <a:solidFill>
              <a:srgbClr val="D2DBE3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7644384" y="3246120"/>
            <a:ext cx="201168" cy="310896"/>
          </a:xfrm>
          <a:prstGeom prst="chevron">
            <a:avLst/>
          </a:prstGeom>
          <a:solidFill>
            <a:srgbClr val="D2DBE3"/>
          </a:solidFill>
          <a:ln w="12700">
            <a:solidFill>
              <a:srgbClr val="D2DBE3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804672" y="5431536"/>
            <a:ext cx="841248" cy="256032"/>
          </a:xfrm>
          <a:prstGeom prst="roundRect">
            <a:avLst>
              <a:gd name="adj" fmla="val 28571"/>
            </a:avLst>
          </a:prstGeom>
          <a:solidFill>
            <a:srgbClr val="DDEEE7"/>
          </a:solidFill>
          <a:ln w="12700">
            <a:solidFill>
              <a:srgbClr val="DDEEE7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914400" y="5495544"/>
            <a:ext cx="6583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D6D59"/>
                </a:solidFill>
              </a:rPr>
              <a:t>列表页</a:t>
            </a:r>
            <a:endParaRPr lang="en-US" sz="800" dirty="0"/>
          </a:p>
        </p:txBody>
      </p:sp>
      <p:sp>
        <p:nvSpPr>
          <p:cNvPr id="32" name="Shape 29"/>
          <p:cNvSpPr/>
          <p:nvPr/>
        </p:nvSpPr>
        <p:spPr>
          <a:xfrm>
            <a:off x="1719072" y="5431536"/>
            <a:ext cx="841248" cy="256032"/>
          </a:xfrm>
          <a:prstGeom prst="roundRect">
            <a:avLst>
              <a:gd name="adj" fmla="val 28571"/>
            </a:avLst>
          </a:prstGeom>
          <a:solidFill>
            <a:srgbClr val="DCECEF"/>
          </a:solidFill>
          <a:ln w="12700">
            <a:solidFill>
              <a:srgbClr val="DCECEF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1828800" y="5495544"/>
            <a:ext cx="6583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56939F"/>
                </a:solidFill>
              </a:rPr>
              <a:t>审核页</a:t>
            </a:r>
            <a:endParaRPr lang="en-US" sz="800" dirty="0"/>
          </a:p>
        </p:txBody>
      </p:sp>
      <p:sp>
        <p:nvSpPr>
          <p:cNvPr id="34" name="Shape 31"/>
          <p:cNvSpPr/>
          <p:nvPr/>
        </p:nvSpPr>
        <p:spPr>
          <a:xfrm>
            <a:off x="2633472" y="5431536"/>
            <a:ext cx="841248" cy="256032"/>
          </a:xfrm>
          <a:prstGeom prst="roundRect">
            <a:avLst>
              <a:gd name="adj" fmla="val 28571"/>
            </a:avLst>
          </a:prstGeom>
          <a:solidFill>
            <a:srgbClr val="F4E8C7"/>
          </a:solidFill>
          <a:ln w="12700">
            <a:solidFill>
              <a:srgbClr val="F4E8C7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2743200" y="5495544"/>
            <a:ext cx="6583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8B6A24"/>
                </a:solidFill>
              </a:rPr>
              <a:t>报告页</a:t>
            </a:r>
            <a:endParaRPr lang="en-US" sz="800" dirty="0"/>
          </a:p>
        </p:txBody>
      </p:sp>
      <p:sp>
        <p:nvSpPr>
          <p:cNvPr id="36" name="Text 33"/>
          <p:cNvSpPr/>
          <p:nvPr/>
        </p:nvSpPr>
        <p:spPr>
          <a:xfrm>
            <a:off x="822960" y="581558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707D8F"/>
                </a:solidFill>
              </a:rPr>
              <a:t>页面之间带过渡动效，强化“AI 正在工作”的现场感。</a:t>
            </a:r>
            <a:endParaRPr lang="en-US" sz="850" dirty="0"/>
          </a:p>
        </p:txBody>
      </p:sp>
      <p:sp>
        <p:nvSpPr>
          <p:cNvPr id="37" name="Shape 34"/>
          <p:cNvSpPr/>
          <p:nvPr/>
        </p:nvSpPr>
        <p:spPr>
          <a:xfrm>
            <a:off x="502920" y="6291072"/>
            <a:ext cx="11155680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548640" y="640080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07D8F"/>
                </a:solidFill>
              </a:rPr>
              <a:t>演示重点：流程完整、并行可见、结果可解释</a:t>
            </a:r>
            <a:endParaRPr lang="en-US" sz="850" dirty="0"/>
          </a:p>
        </p:txBody>
      </p:sp>
      <p:sp>
        <p:nvSpPr>
          <p:cNvPr id="39" name="Text 36"/>
          <p:cNvSpPr/>
          <p:nvPr/>
        </p:nvSpPr>
        <p:spPr>
          <a:xfrm>
            <a:off x="10881360" y="645566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07D8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 / 08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root/.openclaw/workspace-user-jiangyan/projs/claims-sales-pitch/assets/corp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" y="310896"/>
            <a:ext cx="1463040" cy="3200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5216" y="438912"/>
            <a:ext cx="1463040" cy="310896"/>
          </a:xfrm>
          <a:prstGeom prst="roundRect">
            <a:avLst>
              <a:gd name="adj" fmla="val 23529"/>
            </a:avLst>
          </a:prstGeom>
          <a:solidFill>
            <a:srgbClr val="DDEEE7"/>
          </a:solidFill>
          <a:ln w="12700">
            <a:solidFill>
              <a:srgbClr val="C9E5DA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512064"/>
            <a:ext cx="2560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D6D59"/>
                </a:solidFill>
              </a:rPr>
              <a:t>规则与Agent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658368" y="86868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D21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先落地 5 个核心 Agent，再扩展到 100+ 条规则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76656" y="1481328"/>
            <a:ext cx="5394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707D8F"/>
                </a:solidFill>
              </a:rPr>
              <a:t>第一阶段就能解决最直观的骗赔识别，后续再把规则工厂做深。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713232" y="1901952"/>
            <a:ext cx="2377440" cy="877824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CDE4DB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6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859536" y="2048256"/>
            <a:ext cx="420624" cy="420624"/>
          </a:xfrm>
          <a:prstGeom prst="roundRect">
            <a:avLst>
              <a:gd name="adj" fmla="val 17391"/>
            </a:avLst>
          </a:prstGeom>
          <a:solidFill>
            <a:srgbClr val="459278"/>
          </a:solidFill>
          <a:ln w="12700">
            <a:solidFill>
              <a:srgbClr val="45927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59536" y="2148840"/>
            <a:ext cx="4206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408176" y="204825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1D212B"/>
                </a:solidFill>
              </a:rPr>
              <a:t>短期重复维修检测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1408176" y="2286000"/>
            <a:ext cx="14996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707D8F"/>
                </a:solidFill>
              </a:rPr>
              <a:t>同 VIN + 单件号 3 天内维修达到阈值</a:t>
            </a:r>
            <a:endParaRPr lang="en-US" sz="820" dirty="0"/>
          </a:p>
        </p:txBody>
      </p:sp>
      <p:sp>
        <p:nvSpPr>
          <p:cNvPr id="12" name="Shape 9"/>
          <p:cNvSpPr/>
          <p:nvPr/>
        </p:nvSpPr>
        <p:spPr>
          <a:xfrm>
            <a:off x="713232" y="2907792"/>
            <a:ext cx="2377440" cy="877824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CBE0E6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6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59536" y="3054096"/>
            <a:ext cx="420624" cy="420624"/>
          </a:xfrm>
          <a:prstGeom prst="roundRect">
            <a:avLst>
              <a:gd name="adj" fmla="val 17391"/>
            </a:avLst>
          </a:prstGeom>
          <a:solidFill>
            <a:srgbClr val="56939F"/>
          </a:solidFill>
          <a:ln w="12700">
            <a:solidFill>
              <a:srgbClr val="56939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59536" y="3154680"/>
            <a:ext cx="4206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1408176" y="305409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1D212B"/>
                </a:solidFill>
              </a:rPr>
              <a:t>服务站高频维修检测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1408176" y="3291840"/>
            <a:ext cx="14996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707D8F"/>
                </a:solidFill>
              </a:rPr>
              <a:t>同站点 + 同件号多次维修自动预警</a:t>
            </a:r>
            <a:endParaRPr lang="en-US" sz="820" dirty="0"/>
          </a:p>
        </p:txBody>
      </p:sp>
      <p:sp>
        <p:nvSpPr>
          <p:cNvPr id="17" name="Shape 14"/>
          <p:cNvSpPr/>
          <p:nvPr/>
        </p:nvSpPr>
        <p:spPr>
          <a:xfrm>
            <a:off x="713232" y="3913632"/>
            <a:ext cx="2377440" cy="877824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FDDB0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6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859536" y="4059936"/>
            <a:ext cx="420624" cy="420624"/>
          </a:xfrm>
          <a:prstGeom prst="roundRect">
            <a:avLst>
              <a:gd name="adj" fmla="val 17391"/>
            </a:avLst>
          </a:prstGeom>
          <a:solidFill>
            <a:srgbClr val="C79B48"/>
          </a:solidFill>
          <a:ln w="12700">
            <a:solidFill>
              <a:srgbClr val="C79B48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59536" y="4160520"/>
            <a:ext cx="4206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1408176" y="40599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1D212B"/>
                </a:solidFill>
              </a:rPr>
              <a:t>照片与旧件匹配检测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1408176" y="4297680"/>
            <a:ext cx="14996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707D8F"/>
                </a:solidFill>
              </a:rPr>
              <a:t>核验上传图片与旧件标签/名称是否一致</a:t>
            </a:r>
            <a:endParaRPr lang="en-US" sz="820" dirty="0"/>
          </a:p>
        </p:txBody>
      </p:sp>
      <p:sp>
        <p:nvSpPr>
          <p:cNvPr id="22" name="Shape 19"/>
          <p:cNvSpPr/>
          <p:nvPr/>
        </p:nvSpPr>
        <p:spPr>
          <a:xfrm>
            <a:off x="713232" y="4919472"/>
            <a:ext cx="2377440" cy="877824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CCBCB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6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859536" y="5065776"/>
            <a:ext cx="420624" cy="420624"/>
          </a:xfrm>
          <a:prstGeom prst="roundRect">
            <a:avLst>
              <a:gd name="adj" fmla="val 17391"/>
            </a:avLst>
          </a:prstGeom>
          <a:solidFill>
            <a:srgbClr val="C35F5F"/>
          </a:solidFill>
          <a:ln w="12700">
            <a:solidFill>
              <a:srgbClr val="C35F5F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859536" y="5166360"/>
            <a:ext cx="4206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1408176" y="506577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1D212B"/>
                </a:solidFill>
              </a:rPr>
              <a:t>视频与旧件匹配检测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1408176" y="5303520"/>
            <a:ext cx="14996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707D8F"/>
                </a:solidFill>
              </a:rPr>
              <a:t>识别维修视频和旧件信息不一致的情况</a:t>
            </a:r>
            <a:endParaRPr lang="en-US" sz="820" dirty="0"/>
          </a:p>
        </p:txBody>
      </p:sp>
      <p:sp>
        <p:nvSpPr>
          <p:cNvPr id="27" name="Shape 24"/>
          <p:cNvSpPr/>
          <p:nvPr/>
        </p:nvSpPr>
        <p:spPr>
          <a:xfrm>
            <a:off x="3346704" y="1901952"/>
            <a:ext cx="2761488" cy="3895344"/>
          </a:xfrm>
          <a:prstGeom prst="roundRect">
            <a:avLst>
              <a:gd name="adj" fmla="val 2649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28" name="Shape 25"/>
          <p:cNvSpPr/>
          <p:nvPr/>
        </p:nvSpPr>
        <p:spPr>
          <a:xfrm>
            <a:off x="3566160" y="2084832"/>
            <a:ext cx="566928" cy="566928"/>
          </a:xfrm>
          <a:prstGeom prst="roundRect">
            <a:avLst>
              <a:gd name="adj" fmla="val 12903"/>
            </a:avLst>
          </a:prstGeom>
          <a:solidFill>
            <a:srgbClr val="2D6D59"/>
          </a:solidFill>
          <a:ln w="12700">
            <a:solidFill>
              <a:srgbClr val="2D6D59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3566160" y="2231136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1500" dirty="0"/>
          </a:p>
        </p:txBody>
      </p:sp>
      <p:sp>
        <p:nvSpPr>
          <p:cNvPr id="30" name="Text 27"/>
          <p:cNvSpPr/>
          <p:nvPr/>
        </p:nvSpPr>
        <p:spPr>
          <a:xfrm>
            <a:off x="4279392" y="2139696"/>
            <a:ext cx="1600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1D212B"/>
                </a:solidFill>
              </a:rPr>
              <a:t>区域索赔率异常检测</a:t>
            </a:r>
            <a:endParaRPr lang="en-US" sz="1200" dirty="0"/>
          </a:p>
        </p:txBody>
      </p:sp>
      <p:sp>
        <p:nvSpPr>
          <p:cNvPr id="31" name="Text 28"/>
          <p:cNvSpPr/>
          <p:nvPr/>
        </p:nvSpPr>
        <p:spPr>
          <a:xfrm>
            <a:off x="3566160" y="2816352"/>
            <a:ext cx="221284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3A4756"/>
                </a:solidFill>
              </a:rPr>
              <a:t>固定时间范围内，对比同区域其他维修站相同车型相同故障的索赔率，自动标记高于区域基准的异常点。</a:t>
            </a:r>
            <a:endParaRPr lang="en-US" sz="900" dirty="0"/>
          </a:p>
        </p:txBody>
      </p:sp>
      <p:sp>
        <p:nvSpPr>
          <p:cNvPr id="32" name="Shape 29"/>
          <p:cNvSpPr/>
          <p:nvPr/>
        </p:nvSpPr>
        <p:spPr>
          <a:xfrm>
            <a:off x="3566160" y="3529584"/>
            <a:ext cx="2212848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3566160" y="3694176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D212B"/>
                </a:solidFill>
              </a:rPr>
              <a:t>并行能力</a:t>
            </a:r>
            <a:endParaRPr lang="en-US" sz="1000" dirty="0"/>
          </a:p>
        </p:txBody>
      </p:sp>
      <p:sp>
        <p:nvSpPr>
          <p:cNvPr id="34" name="Text 31"/>
          <p:cNvSpPr/>
          <p:nvPr/>
        </p:nvSpPr>
        <p:spPr>
          <a:xfrm>
            <a:off x="3584448" y="3968496"/>
            <a:ext cx="192024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3A4756"/>
                </a:solidFill>
              </a:rPr>
              <a:t>规则可并行执行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3A4756"/>
                </a:solidFill>
              </a:rPr>
              <a:t>进度分段实时可见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3A4756"/>
                </a:solidFill>
              </a:rPr>
              <a:t>日志可追溯到单据级</a:t>
            </a:r>
            <a:endParaRPr lang="en-US" sz="950" dirty="0"/>
          </a:p>
        </p:txBody>
      </p:sp>
      <p:sp>
        <p:nvSpPr>
          <p:cNvPr id="35" name="Shape 32"/>
          <p:cNvSpPr/>
          <p:nvPr/>
        </p:nvSpPr>
        <p:spPr>
          <a:xfrm>
            <a:off x="6455664" y="1901952"/>
            <a:ext cx="5047488" cy="3895344"/>
          </a:xfrm>
          <a:prstGeom prst="roundRect">
            <a:avLst>
              <a:gd name="adj" fmla="val 1878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36" name="Text 33"/>
          <p:cNvSpPr/>
          <p:nvPr/>
        </p:nvSpPr>
        <p:spPr>
          <a:xfrm>
            <a:off x="6711696" y="2084832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D212B"/>
                </a:solidFill>
              </a:rPr>
              <a:t>扩展规则工厂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711696" y="2359152"/>
            <a:ext cx="422452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707D8F"/>
                </a:solidFill>
              </a:rPr>
              <a:t>除了首期 5 个 Agent，平台可继续扩展到金额、工时、里程、批量提交时间、价格一致性等规则。</a:t>
            </a:r>
            <a:endParaRPr lang="en-US" sz="950" dirty="0"/>
          </a:p>
        </p:txBody>
      </p:sp>
      <p:sp>
        <p:nvSpPr>
          <p:cNvPr id="38" name="Shape 35"/>
          <p:cNvSpPr/>
          <p:nvPr/>
        </p:nvSpPr>
        <p:spPr>
          <a:xfrm>
            <a:off x="6711696" y="2889504"/>
            <a:ext cx="2029968" cy="603504"/>
          </a:xfrm>
          <a:prstGeom prst="roundRect">
            <a:avLst>
              <a:gd name="adj" fmla="val 12121"/>
            </a:avLst>
          </a:prstGeom>
          <a:solidFill>
            <a:srgbClr val="DDEEE7"/>
          </a:solidFill>
          <a:ln w="12700">
            <a:solidFill>
              <a:srgbClr val="DDEEE7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6839712" y="3054096"/>
            <a:ext cx="365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D6D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06</a:t>
            </a:r>
            <a:endParaRPr lang="en-US" sz="1300" dirty="0"/>
          </a:p>
        </p:txBody>
      </p:sp>
      <p:sp>
        <p:nvSpPr>
          <p:cNvPr id="40" name="Text 37"/>
          <p:cNvSpPr/>
          <p:nvPr/>
        </p:nvSpPr>
        <p:spPr>
          <a:xfrm>
            <a:off x="7242048" y="3054096"/>
            <a:ext cx="12801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b="1" dirty="0">
                <a:solidFill>
                  <a:srgbClr val="1D212B"/>
                </a:solidFill>
              </a:rPr>
              <a:t>金额异常波动</a:t>
            </a:r>
            <a:endParaRPr lang="en-US" sz="920" dirty="0"/>
          </a:p>
        </p:txBody>
      </p:sp>
      <p:sp>
        <p:nvSpPr>
          <p:cNvPr id="41" name="Shape 38"/>
          <p:cNvSpPr/>
          <p:nvPr/>
        </p:nvSpPr>
        <p:spPr>
          <a:xfrm>
            <a:off x="9034272" y="2889504"/>
            <a:ext cx="2029968" cy="603504"/>
          </a:xfrm>
          <a:prstGeom prst="roundRect">
            <a:avLst>
              <a:gd name="adj" fmla="val 12121"/>
            </a:avLst>
          </a:prstGeom>
          <a:solidFill>
            <a:srgbClr val="DCECEF"/>
          </a:solidFill>
          <a:ln w="12700">
            <a:solidFill>
              <a:srgbClr val="DCECEF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9162288" y="3054096"/>
            <a:ext cx="365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56939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07</a:t>
            </a:r>
            <a:endParaRPr lang="en-US" sz="1300" dirty="0"/>
          </a:p>
        </p:txBody>
      </p:sp>
      <p:sp>
        <p:nvSpPr>
          <p:cNvPr id="43" name="Text 40"/>
          <p:cNvSpPr/>
          <p:nvPr/>
        </p:nvSpPr>
        <p:spPr>
          <a:xfrm>
            <a:off x="9564624" y="3054096"/>
            <a:ext cx="12801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b="1" dirty="0">
                <a:solidFill>
                  <a:srgbClr val="1D212B"/>
                </a:solidFill>
              </a:rPr>
              <a:t>工时合理性</a:t>
            </a:r>
            <a:endParaRPr lang="en-US" sz="920" dirty="0"/>
          </a:p>
        </p:txBody>
      </p:sp>
      <p:sp>
        <p:nvSpPr>
          <p:cNvPr id="44" name="Shape 41"/>
          <p:cNvSpPr/>
          <p:nvPr/>
        </p:nvSpPr>
        <p:spPr>
          <a:xfrm>
            <a:off x="6711696" y="3730752"/>
            <a:ext cx="2029968" cy="603504"/>
          </a:xfrm>
          <a:prstGeom prst="roundRect">
            <a:avLst>
              <a:gd name="adj" fmla="val 12121"/>
            </a:avLst>
          </a:prstGeom>
          <a:solidFill>
            <a:srgbClr val="F4E8C7"/>
          </a:solidFill>
          <a:ln w="12700">
            <a:solidFill>
              <a:srgbClr val="F4E8C7"/>
            </a:solidFill>
            <a:prstDash val="solid"/>
          </a:ln>
        </p:spPr>
      </p:sp>
      <p:sp>
        <p:nvSpPr>
          <p:cNvPr id="45" name="Text 42"/>
          <p:cNvSpPr/>
          <p:nvPr/>
        </p:nvSpPr>
        <p:spPr>
          <a:xfrm>
            <a:off x="6839712" y="3895344"/>
            <a:ext cx="365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8B6A24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08</a:t>
            </a:r>
            <a:endParaRPr lang="en-US" sz="1300" dirty="0"/>
          </a:p>
        </p:txBody>
      </p:sp>
      <p:sp>
        <p:nvSpPr>
          <p:cNvPr id="46" name="Text 43"/>
          <p:cNvSpPr/>
          <p:nvPr/>
        </p:nvSpPr>
        <p:spPr>
          <a:xfrm>
            <a:off x="7242048" y="3895344"/>
            <a:ext cx="12801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b="1" dirty="0">
                <a:solidFill>
                  <a:srgbClr val="1D212B"/>
                </a:solidFill>
              </a:rPr>
              <a:t>里程与故障关联</a:t>
            </a:r>
            <a:endParaRPr lang="en-US" sz="920" dirty="0"/>
          </a:p>
        </p:txBody>
      </p:sp>
      <p:sp>
        <p:nvSpPr>
          <p:cNvPr id="47" name="Shape 44"/>
          <p:cNvSpPr/>
          <p:nvPr/>
        </p:nvSpPr>
        <p:spPr>
          <a:xfrm>
            <a:off x="9034272" y="3730752"/>
            <a:ext cx="2029968" cy="603504"/>
          </a:xfrm>
          <a:prstGeom prst="roundRect">
            <a:avLst>
              <a:gd name="adj" fmla="val 12121"/>
            </a:avLst>
          </a:prstGeom>
          <a:solidFill>
            <a:srgbClr val="F5E1E1"/>
          </a:solidFill>
          <a:ln w="12700">
            <a:solidFill>
              <a:srgbClr val="F5E1E1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9162288" y="3895344"/>
            <a:ext cx="365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35F5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09</a:t>
            </a:r>
            <a:endParaRPr lang="en-US" sz="1300" dirty="0"/>
          </a:p>
        </p:txBody>
      </p:sp>
      <p:sp>
        <p:nvSpPr>
          <p:cNvPr id="49" name="Text 46"/>
          <p:cNvSpPr/>
          <p:nvPr/>
        </p:nvSpPr>
        <p:spPr>
          <a:xfrm>
            <a:off x="9564624" y="3895344"/>
            <a:ext cx="12801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b="1" dirty="0">
                <a:solidFill>
                  <a:srgbClr val="1D212B"/>
                </a:solidFill>
              </a:rPr>
              <a:t>批量提交时间</a:t>
            </a:r>
            <a:endParaRPr lang="en-US" sz="920" dirty="0"/>
          </a:p>
        </p:txBody>
      </p:sp>
      <p:sp>
        <p:nvSpPr>
          <p:cNvPr id="50" name="Shape 47"/>
          <p:cNvSpPr/>
          <p:nvPr/>
        </p:nvSpPr>
        <p:spPr>
          <a:xfrm>
            <a:off x="6711696" y="4572000"/>
            <a:ext cx="2029968" cy="603504"/>
          </a:xfrm>
          <a:prstGeom prst="roundRect">
            <a:avLst>
              <a:gd name="adj" fmla="val 12121"/>
            </a:avLst>
          </a:prstGeom>
          <a:solidFill>
            <a:srgbClr val="E8EEF6"/>
          </a:solidFill>
          <a:ln w="12700">
            <a:solidFill>
              <a:srgbClr val="E8EEF6"/>
            </a:solidFill>
            <a:prstDash val="solid"/>
          </a:ln>
        </p:spPr>
      </p:sp>
      <p:sp>
        <p:nvSpPr>
          <p:cNvPr id="51" name="Text 48"/>
          <p:cNvSpPr/>
          <p:nvPr/>
        </p:nvSpPr>
        <p:spPr>
          <a:xfrm>
            <a:off x="6839712" y="4736592"/>
            <a:ext cx="365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7087A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</a:t>
            </a:r>
            <a:endParaRPr lang="en-US" sz="1300" dirty="0"/>
          </a:p>
        </p:txBody>
      </p:sp>
      <p:sp>
        <p:nvSpPr>
          <p:cNvPr id="52" name="Text 49"/>
          <p:cNvSpPr/>
          <p:nvPr/>
        </p:nvSpPr>
        <p:spPr>
          <a:xfrm>
            <a:off x="7242048" y="4736592"/>
            <a:ext cx="12801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b="1" dirty="0">
                <a:solidFill>
                  <a:srgbClr val="1D212B"/>
                </a:solidFill>
              </a:rPr>
              <a:t>配件价格一致性</a:t>
            </a:r>
            <a:endParaRPr lang="en-US" sz="920" dirty="0"/>
          </a:p>
        </p:txBody>
      </p:sp>
      <p:sp>
        <p:nvSpPr>
          <p:cNvPr id="53" name="Shape 50"/>
          <p:cNvSpPr/>
          <p:nvPr/>
        </p:nvSpPr>
        <p:spPr>
          <a:xfrm>
            <a:off x="9034272" y="4572000"/>
            <a:ext cx="2029968" cy="603504"/>
          </a:xfrm>
          <a:prstGeom prst="roundRect">
            <a:avLst>
              <a:gd name="adj" fmla="val 12121"/>
            </a:avLst>
          </a:prstGeom>
          <a:solidFill>
            <a:srgbClr val="E3F2EC"/>
          </a:solidFill>
          <a:ln w="12700">
            <a:solidFill>
              <a:srgbClr val="E3F2EC"/>
            </a:solidFill>
            <a:prstDash val="solid"/>
          </a:ln>
        </p:spPr>
      </p:sp>
      <p:sp>
        <p:nvSpPr>
          <p:cNvPr id="54" name="Text 51"/>
          <p:cNvSpPr/>
          <p:nvPr/>
        </p:nvSpPr>
        <p:spPr>
          <a:xfrm>
            <a:off x="9162288" y="4736592"/>
            <a:ext cx="365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D6D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∞</a:t>
            </a:r>
            <a:endParaRPr lang="en-US" sz="1300" dirty="0"/>
          </a:p>
        </p:txBody>
      </p:sp>
      <p:sp>
        <p:nvSpPr>
          <p:cNvPr id="55" name="Text 52"/>
          <p:cNvSpPr/>
          <p:nvPr/>
        </p:nvSpPr>
        <p:spPr>
          <a:xfrm>
            <a:off x="9564624" y="4736592"/>
            <a:ext cx="12801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b="1" dirty="0">
                <a:solidFill>
                  <a:srgbClr val="1D212B"/>
                </a:solidFill>
              </a:rPr>
              <a:t>客户自定义规则</a:t>
            </a:r>
            <a:endParaRPr lang="en-US" sz="920" dirty="0"/>
          </a:p>
        </p:txBody>
      </p:sp>
      <p:sp>
        <p:nvSpPr>
          <p:cNvPr id="56" name="Shape 53"/>
          <p:cNvSpPr/>
          <p:nvPr/>
        </p:nvSpPr>
        <p:spPr>
          <a:xfrm>
            <a:off x="502920" y="6291072"/>
            <a:ext cx="11155680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57" name="Text 54"/>
          <p:cNvSpPr/>
          <p:nvPr/>
        </p:nvSpPr>
        <p:spPr>
          <a:xfrm>
            <a:off x="548640" y="640080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07D8F"/>
                </a:solidFill>
              </a:rPr>
              <a:t>销售话术建议：先打穿 5 条高感知规则，再讲平台扩展性</a:t>
            </a:r>
            <a:endParaRPr lang="en-US" sz="850" dirty="0"/>
          </a:p>
        </p:txBody>
      </p:sp>
      <p:sp>
        <p:nvSpPr>
          <p:cNvPr id="58" name="Text 55"/>
          <p:cNvSpPr/>
          <p:nvPr/>
        </p:nvSpPr>
        <p:spPr>
          <a:xfrm>
            <a:off x="10881360" y="645566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07D8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 / 08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root/.openclaw/workspace-user-jiangyan/projs/claims-sales-pitch/assets/corp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" y="310896"/>
            <a:ext cx="1463040" cy="3200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5216" y="438912"/>
            <a:ext cx="1371600" cy="310896"/>
          </a:xfrm>
          <a:prstGeom prst="roundRect">
            <a:avLst>
              <a:gd name="adj" fmla="val 23529"/>
            </a:avLst>
          </a:prstGeom>
          <a:solidFill>
            <a:srgbClr val="DDEEE7"/>
          </a:solidFill>
          <a:ln w="12700">
            <a:solidFill>
              <a:srgbClr val="C9E5DA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512064"/>
            <a:ext cx="2560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D6D59"/>
                </a:solidFill>
              </a:rPr>
              <a:t>产品界面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658368" y="86868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D21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UI 不是概念图，已经把销售叙事做进产品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76656" y="1481328"/>
            <a:ext cx="5394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707D8F"/>
                </a:solidFill>
              </a:rPr>
              <a:t>从列表页到审核页再到报告页，客户一眼就能理解“数据进来之后发生了什么”。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713232" y="1938528"/>
            <a:ext cx="3749040" cy="1042416"/>
          </a:xfrm>
          <a:prstGeom prst="roundRect">
            <a:avLst>
              <a:gd name="adj" fmla="val 7018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7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731520" y="1956816"/>
            <a:ext cx="82296" cy="1005840"/>
          </a:xfrm>
          <a:prstGeom prst="rect">
            <a:avLst/>
          </a:prstGeom>
          <a:solidFill>
            <a:srgbClr val="459278"/>
          </a:solidFill>
          <a:ln w="12700">
            <a:solidFill>
              <a:srgbClr val="45927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32688" y="210312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D212B"/>
                </a:solidFill>
              </a:rPr>
              <a:t>列表页：先把“量”讲出来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932688" y="2359152"/>
            <a:ext cx="312724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3A4756"/>
                </a:solidFill>
              </a:rPr>
              <a:t>展示 1 万条样本索赔单据、关键字段和 AI 审核入口，天然适合做业务场景引入。</a:t>
            </a:r>
            <a:endParaRPr lang="en-US" sz="880" dirty="0"/>
          </a:p>
        </p:txBody>
      </p:sp>
      <p:sp>
        <p:nvSpPr>
          <p:cNvPr id="11" name="Shape 8"/>
          <p:cNvSpPr/>
          <p:nvPr/>
        </p:nvSpPr>
        <p:spPr>
          <a:xfrm>
            <a:off x="713232" y="3182112"/>
            <a:ext cx="3749040" cy="1042416"/>
          </a:xfrm>
          <a:prstGeom prst="roundRect">
            <a:avLst>
              <a:gd name="adj" fmla="val 7018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7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731520" y="3200400"/>
            <a:ext cx="82296" cy="1005840"/>
          </a:xfrm>
          <a:prstGeom prst="rect">
            <a:avLst/>
          </a:prstGeom>
          <a:solidFill>
            <a:srgbClr val="56939F"/>
          </a:solidFill>
          <a:ln w="12700">
            <a:solidFill>
              <a:srgbClr val="56939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32688" y="3346704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D212B"/>
                </a:solidFill>
              </a:rPr>
              <a:t>审核页：让“并行智能”可视化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932688" y="3602736"/>
            <a:ext cx="312724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3A4756"/>
                </a:solidFill>
              </a:rPr>
              <a:t>多个 Agent 同时处理，每个 Agent 的进度与结果实时跳动，动态感强，适合现场演示。</a:t>
            </a:r>
            <a:endParaRPr lang="en-US" sz="880" dirty="0"/>
          </a:p>
        </p:txBody>
      </p:sp>
      <p:sp>
        <p:nvSpPr>
          <p:cNvPr id="15" name="Shape 12"/>
          <p:cNvSpPr/>
          <p:nvPr/>
        </p:nvSpPr>
        <p:spPr>
          <a:xfrm>
            <a:off x="713232" y="4425696"/>
            <a:ext cx="3749040" cy="1042416"/>
          </a:xfrm>
          <a:prstGeom prst="roundRect">
            <a:avLst>
              <a:gd name="adj" fmla="val 7018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7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731520" y="4443984"/>
            <a:ext cx="82296" cy="1005840"/>
          </a:xfrm>
          <a:prstGeom prst="rect">
            <a:avLst/>
          </a:prstGeom>
          <a:solidFill>
            <a:srgbClr val="2D6D59"/>
          </a:solidFill>
          <a:ln w="12700">
            <a:solidFill>
              <a:srgbClr val="2D6D5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32688" y="4590288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D212B"/>
                </a:solidFill>
              </a:rPr>
              <a:t>报告页：把结果变成管理语言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932688" y="4846320"/>
            <a:ext cx="312724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3A4756"/>
                </a:solidFill>
              </a:rPr>
              <a:t>按区域、服务站、索赔员、故障类型等维度汇总，方便领导层快速抓重点。</a:t>
            </a:r>
            <a:endParaRPr lang="en-US" sz="880" dirty="0"/>
          </a:p>
        </p:txBody>
      </p:sp>
      <p:sp>
        <p:nvSpPr>
          <p:cNvPr id="19" name="Shape 16"/>
          <p:cNvSpPr/>
          <p:nvPr/>
        </p:nvSpPr>
        <p:spPr>
          <a:xfrm>
            <a:off x="4901184" y="1920240"/>
            <a:ext cx="6492240" cy="4187952"/>
          </a:xfrm>
          <a:prstGeom prst="roundRect">
            <a:avLst>
              <a:gd name="adj" fmla="val 2620"/>
            </a:avLst>
          </a:prstGeom>
          <a:solidFill>
            <a:srgbClr val="FFFFFF"/>
          </a:solidFill>
          <a:ln w="15240">
            <a:solidFill>
              <a:srgbClr val="DCE0E5"/>
            </a:solidFill>
            <a:prstDash val="solid"/>
          </a:ln>
          <a:effectLst>
            <a:outerShdw sx="100000" sy="100000" kx="0" ky="0" algn="bl" rotWithShape="0" blurRad="88900" dist="38100" dir="2700000">
              <a:srgbClr val="000000">
                <a:alpha val="12000"/>
              </a:srgbClr>
            </a:outerShdw>
          </a:effectLst>
        </p:spPr>
      </p:sp>
      <p:pic>
        <p:nvPicPr>
          <p:cNvPr id="20" name="Image 1" descr="/root/.openclaw/workspace-user-jiangyan/projs/claims-sales-pitch/assets/her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064" y="2084832"/>
            <a:ext cx="6126480" cy="3822192"/>
          </a:xfrm>
          <a:prstGeom prst="rect">
            <a:avLst/>
          </a:prstGeom>
        </p:spPr>
      </p:pic>
      <p:sp>
        <p:nvSpPr>
          <p:cNvPr id="21" name="Shape 17"/>
          <p:cNvSpPr/>
          <p:nvPr/>
        </p:nvSpPr>
        <p:spPr>
          <a:xfrm>
            <a:off x="5157216" y="5559552"/>
            <a:ext cx="1097280" cy="256032"/>
          </a:xfrm>
          <a:prstGeom prst="roundRect">
            <a:avLst>
              <a:gd name="adj" fmla="val 28571"/>
            </a:avLst>
          </a:prstGeom>
          <a:solidFill>
            <a:srgbClr val="DDEEE7"/>
          </a:solidFill>
          <a:ln w="12700">
            <a:solidFill>
              <a:srgbClr val="DDEEE7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5266944" y="5623560"/>
            <a:ext cx="9144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2D6D59"/>
                </a:solidFill>
              </a:rPr>
              <a:t>企业级风格</a:t>
            </a:r>
            <a:endParaRPr lang="en-US" sz="800" dirty="0"/>
          </a:p>
        </p:txBody>
      </p:sp>
      <p:sp>
        <p:nvSpPr>
          <p:cNvPr id="23" name="Shape 19"/>
          <p:cNvSpPr/>
          <p:nvPr/>
        </p:nvSpPr>
        <p:spPr>
          <a:xfrm>
            <a:off x="6364224" y="5559552"/>
            <a:ext cx="914400" cy="256032"/>
          </a:xfrm>
          <a:prstGeom prst="roundRect">
            <a:avLst>
              <a:gd name="adj" fmla="val 28571"/>
            </a:avLst>
          </a:prstGeom>
          <a:solidFill>
            <a:srgbClr val="DCECEF"/>
          </a:solidFill>
          <a:ln w="12700">
            <a:solidFill>
              <a:srgbClr val="DCECEF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6473952" y="5623560"/>
            <a:ext cx="7315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56939F"/>
                </a:solidFill>
              </a:rPr>
              <a:t>动态过渡</a:t>
            </a:r>
            <a:endParaRPr lang="en-US" sz="800" dirty="0"/>
          </a:p>
        </p:txBody>
      </p:sp>
      <p:sp>
        <p:nvSpPr>
          <p:cNvPr id="25" name="Shape 21"/>
          <p:cNvSpPr/>
          <p:nvPr/>
        </p:nvSpPr>
        <p:spPr>
          <a:xfrm>
            <a:off x="7388352" y="5559552"/>
            <a:ext cx="914400" cy="256032"/>
          </a:xfrm>
          <a:prstGeom prst="roundRect">
            <a:avLst>
              <a:gd name="adj" fmla="val 28571"/>
            </a:avLst>
          </a:prstGeom>
          <a:solidFill>
            <a:srgbClr val="F4E8C7"/>
          </a:solidFill>
          <a:ln w="12700">
            <a:solidFill>
              <a:srgbClr val="F4E8C7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7498080" y="5623560"/>
            <a:ext cx="7315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8B6A24"/>
                </a:solidFill>
              </a:rPr>
              <a:t>并行感知</a:t>
            </a:r>
            <a:endParaRPr lang="en-US" sz="800" dirty="0"/>
          </a:p>
        </p:txBody>
      </p:sp>
      <p:sp>
        <p:nvSpPr>
          <p:cNvPr id="27" name="Shape 23"/>
          <p:cNvSpPr/>
          <p:nvPr/>
        </p:nvSpPr>
        <p:spPr>
          <a:xfrm>
            <a:off x="8412480" y="5559552"/>
            <a:ext cx="914400" cy="256032"/>
          </a:xfrm>
          <a:prstGeom prst="roundRect">
            <a:avLst>
              <a:gd name="adj" fmla="val 28571"/>
            </a:avLst>
          </a:prstGeom>
          <a:solidFill>
            <a:srgbClr val="E8EEF6"/>
          </a:solidFill>
          <a:ln w="12700">
            <a:solidFill>
              <a:srgbClr val="E8EEF6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8522208" y="5623560"/>
            <a:ext cx="7315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7087A9"/>
                </a:solidFill>
              </a:rPr>
              <a:t>结果汇总</a:t>
            </a:r>
            <a:endParaRPr lang="en-US" sz="800" dirty="0"/>
          </a:p>
        </p:txBody>
      </p:sp>
      <p:sp>
        <p:nvSpPr>
          <p:cNvPr id="29" name="Shape 25"/>
          <p:cNvSpPr/>
          <p:nvPr/>
        </p:nvSpPr>
        <p:spPr>
          <a:xfrm>
            <a:off x="502920" y="6291072"/>
            <a:ext cx="11155680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30" name="Text 26"/>
          <p:cNvSpPr/>
          <p:nvPr/>
        </p:nvSpPr>
        <p:spPr>
          <a:xfrm>
            <a:off x="548640" y="640080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07D8F"/>
                </a:solidFill>
              </a:rPr>
              <a:t>建议现场演示顺序：列表页 &gt; 点击 AI 审核 &gt; 动态跑批 &gt; 报告总结</a:t>
            </a:r>
            <a:endParaRPr lang="en-US" sz="850" dirty="0"/>
          </a:p>
        </p:txBody>
      </p:sp>
      <p:sp>
        <p:nvSpPr>
          <p:cNvPr id="31" name="Text 27"/>
          <p:cNvSpPr/>
          <p:nvPr/>
        </p:nvSpPr>
        <p:spPr>
          <a:xfrm>
            <a:off x="10881360" y="645566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07D8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05 / 08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root/.openclaw/workspace-user-jiangyan/projs/claims-sales-pitch/assets/corp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" y="310896"/>
            <a:ext cx="1463040" cy="3200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5216" y="438912"/>
            <a:ext cx="1371600" cy="310896"/>
          </a:xfrm>
          <a:prstGeom prst="roundRect">
            <a:avLst>
              <a:gd name="adj" fmla="val 23529"/>
            </a:avLst>
          </a:prstGeom>
          <a:solidFill>
            <a:srgbClr val="DDEEE7"/>
          </a:solidFill>
          <a:ln w="12700">
            <a:solidFill>
              <a:srgbClr val="C9E5DA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512064"/>
            <a:ext cx="2560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D6D59"/>
                </a:solidFill>
              </a:rPr>
              <a:t>风险洞察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658368" y="86868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D21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最终交付的，不只是“是否异常”，而是可行动的风控洞察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76656" y="1481328"/>
            <a:ext cx="5394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707D8F"/>
                </a:solidFill>
              </a:rPr>
              <a:t>下面数据为演示样例，可替换为客户真实历史索赔数据。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713232" y="1956816"/>
            <a:ext cx="3767328" cy="3895344"/>
          </a:xfrm>
          <a:prstGeom prst="roundRect">
            <a:avLst>
              <a:gd name="adj" fmla="val 1942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932688" y="2176272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D212B"/>
                </a:solidFill>
              </a:rPr>
              <a:t>问题规则分布</a:t>
            </a:r>
            <a:endParaRPr lang="en-US" sz="1500" dirty="0"/>
          </a:p>
        </p:txBody>
      </p:sp>
      <p:graphicFrame>
        <p:nvGraphicFramePr>
          <p:cNvPr id="9" name="Chart 0" descr=""/>
          <p:cNvGraphicFramePr/>
          <p:nvPr/>
        </p:nvGraphicFramePr>
        <p:xfrm>
          <a:off x="914400" y="2578608"/>
          <a:ext cx="2468880" cy="24231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0" name="Shape 6"/>
          <p:cNvSpPr/>
          <p:nvPr/>
        </p:nvSpPr>
        <p:spPr>
          <a:xfrm>
            <a:off x="4736592" y="1956816"/>
            <a:ext cx="3803904" cy="3895344"/>
          </a:xfrm>
          <a:prstGeom prst="roundRect">
            <a:avLst>
              <a:gd name="adj" fmla="val 1923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11" name="Text 7"/>
          <p:cNvSpPr/>
          <p:nvPr/>
        </p:nvSpPr>
        <p:spPr>
          <a:xfrm>
            <a:off x="4974336" y="2176272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D212B"/>
                </a:solidFill>
              </a:rPr>
              <a:t>高风险维修站 Top 5</a:t>
            </a:r>
            <a:endParaRPr lang="en-US" sz="1500" dirty="0"/>
          </a:p>
        </p:txBody>
      </p:sp>
      <p:graphicFrame>
        <p:nvGraphicFramePr>
          <p:cNvPr id="12" name="Chart 1" descr=""/>
          <p:cNvGraphicFramePr/>
          <p:nvPr/>
        </p:nvGraphicFramePr>
        <p:xfrm>
          <a:off x="4974336" y="2633472"/>
          <a:ext cx="3127248" cy="270662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3" name="Shape 8"/>
          <p:cNvSpPr/>
          <p:nvPr/>
        </p:nvSpPr>
        <p:spPr>
          <a:xfrm>
            <a:off x="8778240" y="1956816"/>
            <a:ext cx="2706624" cy="3895344"/>
          </a:xfrm>
          <a:prstGeom prst="roundRect">
            <a:avLst>
              <a:gd name="adj" fmla="val 2703"/>
            </a:avLst>
          </a:prstGeom>
          <a:solidFill>
            <a:srgbClr val="2D6D59"/>
          </a:solidFill>
          <a:ln w="12700">
            <a:solidFill>
              <a:srgbClr val="2D6D59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10000"/>
              </a:srgbClr>
            </a:outerShdw>
          </a:effectLst>
        </p:spPr>
      </p:sp>
      <p:sp>
        <p:nvSpPr>
          <p:cNvPr id="14" name="Text 9"/>
          <p:cNvSpPr/>
          <p:nvPr/>
        </p:nvSpPr>
        <p:spPr>
          <a:xfrm>
            <a:off x="9052560" y="2194560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</a:rPr>
              <a:t>问题索赔单总结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9070848" y="2596896"/>
            <a:ext cx="19659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F1F6F4"/>
                </a:solidFill>
              </a:rPr>
              <a:t>骗赔问题严重区域：华东区</a:t>
            </a:r>
            <a:endParaRPr lang="en-US" sz="910" dirty="0"/>
          </a:p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F1F6F4"/>
                </a:solidFill>
              </a:rPr>
              <a:t>高风险站点：鸿鑫汽车销售服务有限公司等</a:t>
            </a:r>
            <a:endParaRPr lang="en-US" sz="910" dirty="0"/>
          </a:p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F1F6F4"/>
                </a:solidFill>
              </a:rPr>
              <a:t>高风险车型：五菱宏光、E230 平台车型</a:t>
            </a:r>
            <a:endParaRPr lang="en-US" sz="910" dirty="0"/>
          </a:p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F1F6F4"/>
                </a:solidFill>
              </a:rPr>
              <a:t>高风险故障：蓄电池、压差类故障</a:t>
            </a:r>
            <a:endParaRPr lang="en-US" sz="910" dirty="0"/>
          </a:p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F1F6F4"/>
                </a:solidFill>
              </a:rPr>
              <a:t>高风险审核员：刘汝见、王欣然</a:t>
            </a:r>
            <a:endParaRPr lang="en-US" sz="910" dirty="0"/>
          </a:p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F1F6F4"/>
                </a:solidFill>
              </a:rPr>
              <a:t>命中最多规则：视频与旧件不符合</a:t>
            </a:r>
            <a:endParaRPr lang="en-US" sz="910" dirty="0"/>
          </a:p>
        </p:txBody>
      </p:sp>
      <p:sp>
        <p:nvSpPr>
          <p:cNvPr id="16" name="Shape 11"/>
          <p:cNvSpPr/>
          <p:nvPr/>
        </p:nvSpPr>
        <p:spPr>
          <a:xfrm>
            <a:off x="502920" y="6291072"/>
            <a:ext cx="11155680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548640" y="640080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07D8F"/>
                </a:solidFill>
              </a:rPr>
              <a:t>演示话术：从规则异常，讲到管理动作，再讲到责任对象</a:t>
            </a:r>
            <a:endParaRPr lang="en-US" sz="850" dirty="0"/>
          </a:p>
        </p:txBody>
      </p:sp>
      <p:sp>
        <p:nvSpPr>
          <p:cNvPr id="18" name="Text 13"/>
          <p:cNvSpPr/>
          <p:nvPr/>
        </p:nvSpPr>
        <p:spPr>
          <a:xfrm>
            <a:off x="10881360" y="645566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07D8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06 / 08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7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root/.openclaw/workspace-user-jiangyan/projs/claims-sales-pitch/assets/corp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" y="310896"/>
            <a:ext cx="1463040" cy="3200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85216" y="438912"/>
            <a:ext cx="1371600" cy="310896"/>
          </a:xfrm>
          <a:prstGeom prst="roundRect">
            <a:avLst>
              <a:gd name="adj" fmla="val 23529"/>
            </a:avLst>
          </a:prstGeom>
          <a:solidFill>
            <a:srgbClr val="DDEEE7"/>
          </a:solidFill>
          <a:ln w="12700">
            <a:solidFill>
              <a:srgbClr val="C9E5DA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9808" y="512064"/>
            <a:ext cx="2560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D6D59"/>
                </a:solidFill>
              </a:rPr>
              <a:t>客户价值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658368" y="86868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D21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给客户的价值，可以讲清、算清、落地快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76656" y="1481328"/>
            <a:ext cx="5394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707D8F"/>
                </a:solidFill>
              </a:rPr>
              <a:t>以月均 1 万单索赔量的集团客户为例，下面是试点阶段可沟通的示意收益。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768096" y="1920240"/>
            <a:ext cx="1719072" cy="713232"/>
          </a:xfrm>
          <a:prstGeom prst="roundRect">
            <a:avLst>
              <a:gd name="adj" fmla="val 10256"/>
            </a:avLst>
          </a:prstGeom>
          <a:solidFill>
            <a:srgbClr val="459278"/>
          </a:solidFill>
          <a:ln w="12700">
            <a:solidFill>
              <a:srgbClr val="45927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96112" y="2048256"/>
            <a:ext cx="14081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EDF5F2"/>
                </a:solidFill>
              </a:rPr>
              <a:t>审核时效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896112" y="2249424"/>
            <a:ext cx="14081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缩短 80%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688336" y="1920240"/>
            <a:ext cx="1719072" cy="713232"/>
          </a:xfrm>
          <a:prstGeom prst="roundRect">
            <a:avLst>
              <a:gd name="adj" fmla="val 10256"/>
            </a:avLst>
          </a:prstGeom>
          <a:solidFill>
            <a:srgbClr val="56939F"/>
          </a:solidFill>
          <a:ln w="12700">
            <a:solidFill>
              <a:srgbClr val="56939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816352" y="2048256"/>
            <a:ext cx="14081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EDF5F2"/>
                </a:solidFill>
              </a:rPr>
              <a:t>风控覆盖率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2816352" y="2249424"/>
            <a:ext cx="14081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提升至 100%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608576" y="1920240"/>
            <a:ext cx="1719072" cy="713232"/>
          </a:xfrm>
          <a:prstGeom prst="roundRect">
            <a:avLst>
              <a:gd name="adj" fmla="val 10256"/>
            </a:avLst>
          </a:prstGeom>
          <a:solidFill>
            <a:srgbClr val="2D6D59"/>
          </a:solidFill>
          <a:ln w="12700">
            <a:solidFill>
              <a:srgbClr val="2D6D5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36592" y="2048256"/>
            <a:ext cx="14081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EDF5F2"/>
                </a:solidFill>
              </a:rPr>
              <a:t>误赔拦截率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4736592" y="2249424"/>
            <a:ext cx="14081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+30%+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13232" y="2889504"/>
            <a:ext cx="5230368" cy="2816352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932688" y="3108960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D212B"/>
                </a:solidFill>
              </a:rPr>
              <a:t>人工审核 vs AI 审核</a:t>
            </a:r>
            <a:endParaRPr lang="en-US" sz="15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932688" y="3456432"/>
          <a:ext cx="4791456" cy="1920240"/>
        </p:xfrm>
        <a:graphic>
          <a:graphicData uri="http://schemas.openxmlformats.org/drawingml/2006/table">
            <a:tbl>
              <a:tblPr/>
              <a:tblGrid>
                <a:gridCol w="1097280"/>
                <a:gridCol w="1481328"/>
                <a:gridCol w="2212848"/>
              </a:tblGrid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b="1" dirty="0">
                          <a:solidFill>
                            <a:srgbClr val="1D212B"/>
                          </a:solidFill>
                        </a:rPr>
                        <a:t>对比项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b="1" dirty="0">
                          <a:solidFill>
                            <a:srgbClr val="1D212B"/>
                          </a:solidFill>
                        </a:rPr>
                        <a:t>传统人工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b="1" dirty="0">
                          <a:solidFill>
                            <a:srgbClr val="1D212B"/>
                          </a:solidFill>
                        </a:rPr>
                        <a:t>AI Agent 平台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4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审核覆盖率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抽检为主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全量扫描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平均审核周期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2-3 天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15 分钟内完成首轮跑批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多媒体核验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人工抽看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规则 + AI 双重校验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管理汇总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靠人工透视表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自动生成多维报告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一致性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依赖经验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20" dirty="0">
                          <a:solidFill>
                            <a:srgbClr val="3A4756"/>
                          </a:solidFill>
                        </a:rPr>
                        <a:t>按规则与模型统一执行</a:t>
                      </a:r>
                      <a:endParaRPr lang="en-US" sz="920" dirty="0"/>
                    </a:p>
                  </a:txBody>
                  <a:tcPr marL="45720" marR="45720" marT="45720" marB="45720">
                    <a:lnL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CE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Shape 15"/>
          <p:cNvSpPr/>
          <p:nvPr/>
        </p:nvSpPr>
        <p:spPr>
          <a:xfrm>
            <a:off x="6181344" y="1920240"/>
            <a:ext cx="5285232" cy="3785616"/>
          </a:xfrm>
          <a:prstGeom prst="roundRect">
            <a:avLst>
              <a:gd name="adj" fmla="val 1932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50800" dist="27940" dir="2700000">
              <a:srgbClr val="000000">
                <a:alpha val="8000"/>
              </a:srgbClr>
            </a:outerShdw>
          </a:effectLst>
        </p:spPr>
      </p:sp>
      <p:sp>
        <p:nvSpPr>
          <p:cNvPr id="20" name="Text 16"/>
          <p:cNvSpPr/>
          <p:nvPr/>
        </p:nvSpPr>
        <p:spPr>
          <a:xfrm>
            <a:off x="6437376" y="2139696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D212B"/>
                </a:solidFill>
              </a:rPr>
              <a:t>半年试点收益示意</a:t>
            </a:r>
            <a:endParaRPr lang="en-US" sz="1500" dirty="0"/>
          </a:p>
        </p:txBody>
      </p:sp>
      <p:graphicFrame>
        <p:nvGraphicFramePr>
          <p:cNvPr id="21" name="Chart 0" descr=""/>
          <p:cNvGraphicFramePr/>
          <p:nvPr/>
        </p:nvGraphicFramePr>
        <p:xfrm>
          <a:off x="6455664" y="2651760"/>
          <a:ext cx="4572000" cy="241401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2" name="Text 17"/>
          <p:cNvSpPr/>
          <p:nvPr/>
        </p:nvSpPr>
        <p:spPr>
          <a:xfrm>
            <a:off x="6437376" y="526694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707D8F"/>
                </a:solidFill>
              </a:rPr>
              <a:t>注：收益为销售演示示意值，具体结果取决于数据质量、规则口径与历史样本规模。</a:t>
            </a:r>
            <a:endParaRPr lang="en-US" sz="850" dirty="0"/>
          </a:p>
        </p:txBody>
      </p:sp>
      <p:sp>
        <p:nvSpPr>
          <p:cNvPr id="23" name="Shape 18"/>
          <p:cNvSpPr/>
          <p:nvPr/>
        </p:nvSpPr>
        <p:spPr>
          <a:xfrm>
            <a:off x="502920" y="6291072"/>
            <a:ext cx="11155680" cy="0"/>
          </a:xfrm>
          <a:prstGeom prst="line">
            <a:avLst/>
          </a:prstGeom>
          <a:noFill/>
          <a:ln w="12700">
            <a:solidFill>
              <a:srgbClr val="DCE0E5"/>
            </a:solidFill>
            <a:prstDash val="solid"/>
          </a:ln>
        </p:spPr>
      </p:sp>
      <p:sp>
        <p:nvSpPr>
          <p:cNvPr id="24" name="Text 19"/>
          <p:cNvSpPr/>
          <p:nvPr/>
        </p:nvSpPr>
        <p:spPr>
          <a:xfrm>
            <a:off x="548640" y="640080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07D8F"/>
                </a:solidFill>
              </a:rPr>
              <a:t>销售建议：别只说“能识别问题”，要把客户可量化收益讲清楚</a:t>
            </a:r>
            <a:endParaRPr lang="en-US" sz="850" dirty="0"/>
          </a:p>
        </p:txBody>
      </p:sp>
      <p:sp>
        <p:nvSpPr>
          <p:cNvPr id="25" name="Text 20"/>
          <p:cNvSpPr/>
          <p:nvPr/>
        </p:nvSpPr>
        <p:spPr>
          <a:xfrm>
            <a:off x="10881360" y="645566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07D8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07 / 08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821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412480" y="-274320"/>
            <a:ext cx="4023360" cy="4023360"/>
          </a:xfrm>
          <a:prstGeom prst="ellipse">
            <a:avLst/>
          </a:prstGeom>
          <a:solidFill>
            <a:srgbClr val="459278">
              <a:alpha val="20000"/>
            </a:srgbClr>
          </a:solidFill>
          <a:ln w="12700">
            <a:solidFill>
              <a:srgbClr val="459278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-1097280" y="4389120"/>
            <a:ext cx="3749040" cy="2194560"/>
          </a:xfrm>
          <a:prstGeom prst="ellipse">
            <a:avLst/>
          </a:prstGeom>
          <a:solidFill>
            <a:srgbClr val="56939F">
              <a:alpha val="12000"/>
            </a:srgbClr>
          </a:solidFill>
          <a:ln w="12700">
            <a:solidFill>
              <a:srgbClr val="56939F">
                <a:alpha val="0"/>
              </a:srgbClr>
            </a:solidFill>
            <a:prstDash val="solid"/>
          </a:ln>
        </p:spPr>
      </p:sp>
      <p:pic>
        <p:nvPicPr>
          <p:cNvPr id="4" name="Image 0" descr="/root/.openclaw/workspace-user-jiangyan/projs/claims-sales-pitch/assets/corp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" y="347472"/>
            <a:ext cx="1463040" cy="3200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85216" y="438912"/>
            <a:ext cx="1371600" cy="310896"/>
          </a:xfrm>
          <a:prstGeom prst="roundRect">
            <a:avLst>
              <a:gd name="adj" fmla="val 23529"/>
            </a:avLst>
          </a:prstGeom>
          <a:solidFill>
            <a:srgbClr val="234739"/>
          </a:solidFill>
          <a:ln w="12700">
            <a:solidFill>
              <a:srgbClr val="2E5B4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49808" y="512064"/>
            <a:ext cx="25603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7EFE7"/>
                </a:solidFill>
              </a:rPr>
              <a:t>落地路径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676656" y="1005840"/>
            <a:ext cx="4389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</a:rPr>
              <a:t>2-6 周可完成试点，</a:t>
            </a:r>
            <a:endParaRPr lang="en-US" sz="2500" dirty="0"/>
          </a:p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</a:rPr>
              <a:t>先从最痛的规则开始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694944" y="2249424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C6D2DC"/>
                </a:solidFill>
              </a:rPr>
              <a:t>建议从一个区域、一类件号、一批历史索赔单起步，快速拿到第一轮可视化报告。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713232" y="2852928"/>
            <a:ext cx="2414016" cy="1609344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7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877824" y="3017520"/>
            <a:ext cx="512064" cy="512064"/>
          </a:xfrm>
          <a:prstGeom prst="roundRect">
            <a:avLst>
              <a:gd name="adj" fmla="val 14286"/>
            </a:avLst>
          </a:prstGeom>
          <a:solidFill>
            <a:srgbClr val="459278"/>
          </a:solidFill>
          <a:ln w="12700">
            <a:solidFill>
              <a:srgbClr val="45927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77824" y="3163824"/>
            <a:ext cx="5120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1517904" y="3054096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1D212B"/>
                </a:solidFill>
              </a:rPr>
              <a:t>数据接入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877824" y="3694176"/>
            <a:ext cx="199339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3A4756"/>
                </a:solidFill>
              </a:rPr>
              <a:t>导入历史索赔单、车辆、维修站、审核员等基础信息。</a:t>
            </a:r>
            <a:endParaRPr lang="en-US" sz="850" dirty="0"/>
          </a:p>
        </p:txBody>
      </p:sp>
      <p:sp>
        <p:nvSpPr>
          <p:cNvPr id="14" name="Shape 11"/>
          <p:cNvSpPr/>
          <p:nvPr/>
        </p:nvSpPr>
        <p:spPr>
          <a:xfrm>
            <a:off x="3310128" y="2852928"/>
            <a:ext cx="2414016" cy="1609344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7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474720" y="3017520"/>
            <a:ext cx="512064" cy="512064"/>
          </a:xfrm>
          <a:prstGeom prst="roundRect">
            <a:avLst>
              <a:gd name="adj" fmla="val 14286"/>
            </a:avLst>
          </a:prstGeom>
          <a:solidFill>
            <a:srgbClr val="56939F"/>
          </a:solidFill>
          <a:ln w="12700">
            <a:solidFill>
              <a:srgbClr val="56939F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474720" y="3163824"/>
            <a:ext cx="5120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4114800" y="3054096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1D212B"/>
                </a:solidFill>
              </a:rPr>
              <a:t>规则配置</a:t>
            </a:r>
            <a:endParaRPr lang="en-US" sz="1120" dirty="0"/>
          </a:p>
        </p:txBody>
      </p:sp>
      <p:sp>
        <p:nvSpPr>
          <p:cNvPr id="18" name="Text 15"/>
          <p:cNvSpPr/>
          <p:nvPr/>
        </p:nvSpPr>
        <p:spPr>
          <a:xfrm>
            <a:off x="3474720" y="3694176"/>
            <a:ext cx="199339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3A4756"/>
                </a:solidFill>
              </a:rPr>
              <a:t>固化首批高优先级规则，校准异常阈值和业务口径。</a:t>
            </a:r>
            <a:endParaRPr lang="en-US" sz="850" dirty="0"/>
          </a:p>
        </p:txBody>
      </p:sp>
      <p:sp>
        <p:nvSpPr>
          <p:cNvPr id="19" name="Shape 16"/>
          <p:cNvSpPr/>
          <p:nvPr/>
        </p:nvSpPr>
        <p:spPr>
          <a:xfrm>
            <a:off x="5907024" y="2852928"/>
            <a:ext cx="2414016" cy="1609344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7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6071616" y="3017520"/>
            <a:ext cx="512064" cy="512064"/>
          </a:xfrm>
          <a:prstGeom prst="roundRect">
            <a:avLst>
              <a:gd name="adj" fmla="val 14286"/>
            </a:avLst>
          </a:prstGeom>
          <a:solidFill>
            <a:srgbClr val="2D6D59"/>
          </a:solidFill>
          <a:ln w="12700">
            <a:solidFill>
              <a:srgbClr val="2D6D59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071616" y="3163824"/>
            <a:ext cx="5120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6711696" y="3054096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1D212B"/>
                </a:solidFill>
              </a:rPr>
              <a:t>试点评估</a:t>
            </a:r>
            <a:endParaRPr lang="en-US" sz="1120" dirty="0"/>
          </a:p>
        </p:txBody>
      </p:sp>
      <p:sp>
        <p:nvSpPr>
          <p:cNvPr id="23" name="Text 20"/>
          <p:cNvSpPr/>
          <p:nvPr/>
        </p:nvSpPr>
        <p:spPr>
          <a:xfrm>
            <a:off x="6071616" y="3694176"/>
            <a:ext cx="199339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3A4756"/>
                </a:solidFill>
              </a:rPr>
              <a:t>跑批、复核、调参，输出第一版区域/站点风险报告。</a:t>
            </a:r>
            <a:endParaRPr lang="en-US" sz="850" dirty="0"/>
          </a:p>
        </p:txBody>
      </p:sp>
      <p:sp>
        <p:nvSpPr>
          <p:cNvPr id="24" name="Shape 21"/>
          <p:cNvSpPr/>
          <p:nvPr/>
        </p:nvSpPr>
        <p:spPr>
          <a:xfrm>
            <a:off x="8503920" y="2852928"/>
            <a:ext cx="2414016" cy="1609344"/>
          </a:xfrm>
          <a:prstGeom prst="roundRect">
            <a:avLst>
              <a:gd name="adj" fmla="val 4545"/>
            </a:avLst>
          </a:prstGeom>
          <a:solidFill>
            <a:srgbClr val="FFFFFF"/>
          </a:solidFill>
          <a:ln w="12700">
            <a:solidFill>
              <a:srgbClr val="DCE0E5"/>
            </a:solidFill>
            <a:prstDash val="solid"/>
          </a:ln>
          <a:effectLst>
            <a:outerShdw sx="100000" sy="100000" kx="0" ky="0" algn="bl" rotWithShape="0" blurRad="38100" dist="25400" dir="2700000">
              <a:srgbClr val="000000">
                <a:alpha val="7000"/>
              </a:srgbClr>
            </a:outerShdw>
          </a:effectLst>
        </p:spPr>
      </p:sp>
      <p:sp>
        <p:nvSpPr>
          <p:cNvPr id="25" name="Shape 22"/>
          <p:cNvSpPr/>
          <p:nvPr/>
        </p:nvSpPr>
        <p:spPr>
          <a:xfrm>
            <a:off x="8668512" y="3017520"/>
            <a:ext cx="512064" cy="512064"/>
          </a:xfrm>
          <a:prstGeom prst="roundRect">
            <a:avLst>
              <a:gd name="adj" fmla="val 14286"/>
            </a:avLst>
          </a:prstGeom>
          <a:solidFill>
            <a:srgbClr val="C79B48"/>
          </a:solidFill>
          <a:ln w="12700">
            <a:solidFill>
              <a:srgbClr val="C79B48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8668512" y="3163824"/>
            <a:ext cx="5120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9308592" y="3054096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b="1" dirty="0">
                <a:solidFill>
                  <a:srgbClr val="1D212B"/>
                </a:solidFill>
              </a:rPr>
              <a:t>集团推广</a:t>
            </a:r>
            <a:endParaRPr lang="en-US" sz="1120" dirty="0"/>
          </a:p>
        </p:txBody>
      </p:sp>
      <p:sp>
        <p:nvSpPr>
          <p:cNvPr id="28" name="Text 25"/>
          <p:cNvSpPr/>
          <p:nvPr/>
        </p:nvSpPr>
        <p:spPr>
          <a:xfrm>
            <a:off x="8668512" y="3694176"/>
            <a:ext cx="199339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3A4756"/>
                </a:solidFill>
              </a:rPr>
              <a:t>扩展更多规则和更多区域，形成持续性稽核能力。</a:t>
            </a:r>
            <a:endParaRPr lang="en-US" sz="850" dirty="0"/>
          </a:p>
        </p:txBody>
      </p:sp>
      <p:sp>
        <p:nvSpPr>
          <p:cNvPr id="29" name="Shape 26"/>
          <p:cNvSpPr/>
          <p:nvPr/>
        </p:nvSpPr>
        <p:spPr>
          <a:xfrm>
            <a:off x="7370064" y="841248"/>
            <a:ext cx="4078224" cy="1389888"/>
          </a:xfrm>
          <a:prstGeom prst="roundRect">
            <a:avLst>
              <a:gd name="adj" fmla="val 5263"/>
            </a:avLst>
          </a:prstGeom>
          <a:solidFill>
            <a:srgbClr val="20303A">
              <a:alpha val="90000"/>
            </a:srgbClr>
          </a:solidFill>
          <a:ln w="12700">
            <a:solidFill>
              <a:srgbClr val="3E515E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7626096" y="1042416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下一步建议</a:t>
            </a:r>
            <a:endParaRPr lang="en-US" sz="1300" dirty="0"/>
          </a:p>
        </p:txBody>
      </p:sp>
      <p:sp>
        <p:nvSpPr>
          <p:cNvPr id="31" name="Text 28"/>
          <p:cNvSpPr/>
          <p:nvPr/>
        </p:nvSpPr>
        <p:spPr>
          <a:xfrm>
            <a:off x="7626096" y="1353312"/>
            <a:ext cx="3364992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E8EEF3"/>
                </a:solidFill>
              </a:rPr>
              <a:t>选定试点区域与件类</a:t>
            </a:r>
            <a:endParaRPr lang="en-US" sz="910" dirty="0"/>
          </a:p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E8EEF3"/>
                </a:solidFill>
              </a:rPr>
              <a:t>准备近 3-6 个月历史索赔数据</a:t>
            </a:r>
            <a:endParaRPr lang="en-US" sz="910" dirty="0"/>
          </a:p>
          <a:p>
            <a:pPr marL="342900" indent="-342900">
              <a:buSzPct val="100000"/>
              <a:buChar char="•"/>
            </a:pPr>
            <a:r>
              <a:rPr lang="en-US" sz="910" dirty="0">
                <a:solidFill>
                  <a:srgbClr val="E8EEF3"/>
                </a:solidFill>
              </a:rPr>
              <a:t>48 小时内输出首版演示报告</a:t>
            </a:r>
            <a:endParaRPr lang="en-US" sz="910" dirty="0"/>
          </a:p>
        </p:txBody>
      </p:sp>
      <p:sp>
        <p:nvSpPr>
          <p:cNvPr id="32" name="Text 29"/>
          <p:cNvSpPr/>
          <p:nvPr/>
        </p:nvSpPr>
        <p:spPr>
          <a:xfrm>
            <a:off x="713232" y="5650992"/>
            <a:ext cx="6949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让索赔审核从“看经验”升级为“看证据、看模型、看趋势”。</a:t>
            </a:r>
            <a:endParaRPr lang="en-US" sz="1400" dirty="0"/>
          </a:p>
        </p:txBody>
      </p:sp>
      <p:sp>
        <p:nvSpPr>
          <p:cNvPr id="33" name="Shape 30"/>
          <p:cNvSpPr/>
          <p:nvPr/>
        </p:nvSpPr>
        <p:spPr>
          <a:xfrm>
            <a:off x="502920" y="6291072"/>
            <a:ext cx="11155680" cy="0"/>
          </a:xfrm>
          <a:prstGeom prst="line">
            <a:avLst/>
          </a:prstGeom>
          <a:noFill/>
          <a:ln w="12700">
            <a:solidFill>
              <a:srgbClr val="3A4A56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548640" y="640080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3CF"/>
                </a:solidFill>
              </a:rPr>
              <a:t>汽车配件索赔AI审核系统 | 销售演示稿</a:t>
            </a:r>
            <a:endParaRPr lang="en-US" sz="850" dirty="0"/>
          </a:p>
        </p:txBody>
      </p:sp>
      <p:sp>
        <p:nvSpPr>
          <p:cNvPr id="35" name="Text 32"/>
          <p:cNvSpPr/>
          <p:nvPr/>
        </p:nvSpPr>
        <p:spPr>
          <a:xfrm>
            <a:off x="10881360" y="645566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B8C3C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08 / 08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Servision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汽车配件索赔AI审核系统-销售演示</dc:title>
  <dc:subject>汽车配件索赔AI审核系统销售演示</dc:subject>
  <dc:creator>OpenClaw</dc:creator>
  <cp:lastModifiedBy>OpenClaw</cp:lastModifiedBy>
  <cp:revision>1</cp:revision>
  <dcterms:created xsi:type="dcterms:W3CDTF">2026-03-12T15:27:32Z</dcterms:created>
  <dcterms:modified xsi:type="dcterms:W3CDTF">2026-03-12T15:27:32Z</dcterms:modified>
</cp:coreProperties>
</file>